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2" r:id="rId3"/>
    <p:sldId id="29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94" r:id="rId12"/>
    <p:sldId id="296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8" r:id="rId23"/>
    <p:sldId id="273" r:id="rId24"/>
    <p:sldId id="274" r:id="rId25"/>
    <p:sldId id="275" r:id="rId26"/>
    <p:sldId id="276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1" r:id="rId40"/>
    <p:sldId id="292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tuik.gov.t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42009"/>
          </a:xfrm>
        </p:spPr>
        <p:txBody>
          <a:bodyPr/>
          <a:lstStyle/>
          <a:p>
            <a:r>
              <a:rPr lang="tr-TR" dirty="0" err="1">
                <a:solidFill>
                  <a:schemeClr val="bg2">
                    <a:lumMod val="50000"/>
                  </a:schemeClr>
                </a:solidFill>
              </a:rPr>
              <a:t>Unemployment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tr-TR" dirty="0" err="1" smtClean="0">
                <a:solidFill>
                  <a:schemeClr val="bg2">
                    <a:lumMod val="50000"/>
                  </a:schemeClr>
                </a:solidFill>
              </a:rPr>
              <a:t>MIgratIon</a:t>
            </a:r>
            <a:r>
              <a:rPr lang="tr-T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tr-TR" dirty="0" err="1" smtClean="0">
                <a:solidFill>
                  <a:schemeClr val="bg2">
                    <a:lumMod val="50000"/>
                  </a:schemeClr>
                </a:solidFill>
              </a:rPr>
              <a:t>In</a:t>
            </a:r>
            <a:r>
              <a:rPr lang="tr-T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bg2">
                    <a:lumMod val="50000"/>
                  </a:schemeClr>
                </a:solidFill>
              </a:rPr>
              <a:t>Turkey</a:t>
            </a:r>
            <a:endParaRPr lang="tr-T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76424" y="2664372"/>
            <a:ext cx="8791575" cy="772511"/>
          </a:xfrm>
        </p:spPr>
        <p:txBody>
          <a:bodyPr/>
          <a:lstStyle/>
          <a:p>
            <a:r>
              <a:rPr lang="tr-TR" dirty="0" smtClean="0"/>
              <a:t>Team: </a:t>
            </a:r>
            <a:r>
              <a:rPr lang="tr-TR" dirty="0" err="1" smtClean="0"/>
              <a:t>Enıs</a:t>
            </a:r>
            <a:r>
              <a:rPr lang="tr-TR" dirty="0" smtClean="0"/>
              <a:t> Furkan kırmızı 150230740</a:t>
            </a:r>
          </a:p>
          <a:p>
            <a:endParaRPr lang="tr-TR" dirty="0" smtClean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53" y="3433798"/>
            <a:ext cx="4211878" cy="280281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74" y="3436883"/>
            <a:ext cx="3033547" cy="2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2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Source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448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87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Quest</a:t>
            </a:r>
            <a:r>
              <a:rPr lang="tr-TR" dirty="0" smtClean="0"/>
              <a:t>ı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en-US" dirty="0"/>
              <a:t>and Proposed tests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781503"/>
            <a:ext cx="9905999" cy="4009698"/>
          </a:xfrm>
        </p:spPr>
        <p:txBody>
          <a:bodyPr/>
          <a:lstStyle/>
          <a:p>
            <a:r>
              <a:rPr lang="en-US" dirty="0"/>
              <a:t>How does the unemployment rate vary across different regions in </a:t>
            </a:r>
            <a:r>
              <a:rPr lang="en-US" dirty="0" smtClean="0"/>
              <a:t>Turkey</a:t>
            </a:r>
            <a:r>
              <a:rPr lang="tr-TR" dirty="0" smtClean="0"/>
              <a:t>?</a:t>
            </a:r>
          </a:p>
          <a:p>
            <a:r>
              <a:rPr lang="en-US" dirty="0"/>
              <a:t>Are certain regions more prone to high unemployment rates than others</a:t>
            </a:r>
            <a:r>
              <a:rPr lang="en-US" dirty="0" smtClean="0"/>
              <a:t>?</a:t>
            </a:r>
            <a:endParaRPr lang="tr-TR" dirty="0" smtClean="0"/>
          </a:p>
          <a:p>
            <a:r>
              <a:rPr lang="en-US" dirty="0"/>
              <a:t>What is the correlation </a:t>
            </a:r>
            <a:r>
              <a:rPr lang="en-US" dirty="0" smtClean="0"/>
              <a:t>between </a:t>
            </a:r>
            <a:r>
              <a:rPr lang="en-US" dirty="0"/>
              <a:t>unemployment and internal migration</a:t>
            </a:r>
            <a:r>
              <a:rPr lang="en-US" dirty="0" smtClean="0"/>
              <a:t>?</a:t>
            </a:r>
            <a:endParaRPr lang="tr-TR" dirty="0" smtClean="0"/>
          </a:p>
          <a:p>
            <a:r>
              <a:rPr lang="en-US" dirty="0"/>
              <a:t>Do young individuals migrate more frequently in search of employment opportunities</a:t>
            </a:r>
            <a:r>
              <a:rPr lang="en-US" dirty="0" smtClean="0"/>
              <a:t>?</a:t>
            </a:r>
            <a:endParaRPr lang="tr-TR" dirty="0" smtClean="0"/>
          </a:p>
          <a:p>
            <a:r>
              <a:rPr lang="en-US" dirty="0"/>
              <a:t>Are highly educated individuals more likely to migrate internally for better job prospects?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72" y="0"/>
            <a:ext cx="1755228" cy="219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81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</a:t>
            </a:r>
            <a:r>
              <a:rPr lang="tr-TR" dirty="0"/>
              <a:t>ı</a:t>
            </a:r>
            <a:r>
              <a:rPr lang="en-US" dirty="0" err="1"/>
              <a:t>ons</a:t>
            </a:r>
            <a:r>
              <a:rPr lang="en-US" dirty="0"/>
              <a:t> and Proposed tests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the educational level of individuals influence their decision to migrate for employment</a:t>
            </a:r>
            <a:r>
              <a:rPr lang="en-US" dirty="0" smtClean="0"/>
              <a:t>?</a:t>
            </a:r>
            <a:endParaRPr lang="tr-TR" dirty="0" smtClean="0"/>
          </a:p>
          <a:p>
            <a:r>
              <a:rPr lang="en-US" dirty="0"/>
              <a:t>Are economic factors the main driving force, or are there other significant contributors</a:t>
            </a:r>
            <a:r>
              <a:rPr lang="en-US" dirty="0" smtClean="0"/>
              <a:t>?</a:t>
            </a:r>
            <a:endParaRPr lang="tr-TR" dirty="0" smtClean="0"/>
          </a:p>
          <a:p>
            <a:r>
              <a:rPr lang="en-US" dirty="0"/>
              <a:t>Are there specific age groups or gender-related patterns in migration for job </a:t>
            </a:r>
            <a:r>
              <a:rPr lang="en-US" dirty="0" smtClean="0"/>
              <a:t>opportunities</a:t>
            </a:r>
            <a:r>
              <a:rPr lang="tr-TR" dirty="0" smtClean="0"/>
              <a:t>?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901" y="1"/>
            <a:ext cx="1799589" cy="22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77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3" y="204952"/>
            <a:ext cx="9905998" cy="1166648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Mıgratıon</a:t>
            </a:r>
            <a:r>
              <a:rPr lang="tr-TR" dirty="0" smtClean="0"/>
              <a:t> </a:t>
            </a:r>
            <a:r>
              <a:rPr lang="en-US" dirty="0" smtClean="0"/>
              <a:t>D</a:t>
            </a:r>
            <a:r>
              <a:rPr lang="tr-TR" dirty="0" smtClean="0"/>
              <a:t>ı</a:t>
            </a:r>
            <a:r>
              <a:rPr lang="en-US" dirty="0" err="1" smtClean="0"/>
              <a:t>str</a:t>
            </a:r>
            <a:r>
              <a:rPr lang="tr-TR" dirty="0" smtClean="0"/>
              <a:t>ı</a:t>
            </a:r>
            <a:r>
              <a:rPr lang="en-US" dirty="0" smtClean="0"/>
              <a:t>but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by Age </a:t>
            </a:r>
            <a:r>
              <a:rPr lang="en-US" dirty="0" smtClean="0"/>
              <a:t>Group</a:t>
            </a:r>
            <a:r>
              <a:rPr lang="tr-TR" dirty="0" smtClean="0"/>
              <a:t>s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gender</a:t>
            </a:r>
            <a:r>
              <a:rPr lang="en-US" dirty="0" smtClean="0"/>
              <a:t> </a:t>
            </a:r>
            <a:r>
              <a:rPr lang="tr-TR" dirty="0" smtClean="0"/>
              <a:t>ı</a:t>
            </a:r>
            <a:r>
              <a:rPr lang="en-US" dirty="0" smtClean="0"/>
              <a:t>n </a:t>
            </a:r>
            <a:r>
              <a:rPr lang="en-US" dirty="0"/>
              <a:t>2022</a:t>
            </a:r>
            <a:br>
              <a:rPr lang="en-US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150"/>
            <a:ext cx="12136544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71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7993117" cy="1466193"/>
          </a:xfrm>
        </p:spPr>
        <p:txBody>
          <a:bodyPr/>
          <a:lstStyle/>
          <a:p>
            <a:r>
              <a:rPr lang="tr-TR" dirty="0" err="1" smtClean="0"/>
              <a:t>Takıng</a:t>
            </a:r>
            <a:r>
              <a:rPr lang="tr-TR" dirty="0" smtClean="0"/>
              <a:t> a </a:t>
            </a:r>
            <a:r>
              <a:rPr lang="tr-TR" dirty="0" err="1" smtClean="0"/>
              <a:t>look</a:t>
            </a:r>
            <a:r>
              <a:rPr lang="tr-TR" dirty="0" smtClean="0"/>
              <a:t> at </a:t>
            </a:r>
            <a:r>
              <a:rPr lang="tr-TR" dirty="0" err="1" smtClean="0"/>
              <a:t>populatıon</a:t>
            </a:r>
            <a:r>
              <a:rPr lang="tr-TR" dirty="0" smtClean="0"/>
              <a:t> </a:t>
            </a:r>
            <a:r>
              <a:rPr lang="tr-TR" dirty="0" err="1" smtClean="0"/>
              <a:t>ın</a:t>
            </a:r>
            <a:r>
              <a:rPr lang="tr-TR" dirty="0" smtClean="0"/>
              <a:t> 2022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66193"/>
            <a:ext cx="7520152" cy="5391807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7740868" y="1466193"/>
            <a:ext cx="44511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2022, </a:t>
            </a:r>
            <a:r>
              <a:rPr lang="tr-TR" dirty="0" err="1" smtClean="0"/>
              <a:t>Turkey</a:t>
            </a:r>
            <a:r>
              <a:rPr lang="tr-TR" dirty="0" smtClean="0"/>
              <a:t> had a total </a:t>
            </a:r>
            <a:r>
              <a:rPr lang="tr-TR" dirty="0" err="1" smtClean="0"/>
              <a:t>population</a:t>
            </a:r>
            <a:r>
              <a:rPr lang="tr-TR" dirty="0" smtClean="0"/>
              <a:t> of 85.279.553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makes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country</a:t>
            </a:r>
            <a:r>
              <a:rPr lang="tr-TR" dirty="0" smtClean="0"/>
              <a:t> </a:t>
            </a:r>
            <a:r>
              <a:rPr lang="tr-TR" dirty="0" err="1" smtClean="0"/>
              <a:t>one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most</a:t>
            </a:r>
            <a:r>
              <a:rPr lang="tr-TR" dirty="0" smtClean="0"/>
              <a:t> </a:t>
            </a:r>
            <a:r>
              <a:rPr lang="tr-TR" dirty="0" err="1" smtClean="0"/>
              <a:t>populous</a:t>
            </a:r>
            <a:r>
              <a:rPr lang="tr-TR" dirty="0" smtClean="0"/>
              <a:t> </a:t>
            </a:r>
            <a:r>
              <a:rPr lang="tr-TR" dirty="0" err="1" smtClean="0"/>
              <a:t>countries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r>
              <a:rPr lang="tr-TR" dirty="0" smtClean="0"/>
              <a:t>. </a:t>
            </a:r>
            <a:r>
              <a:rPr lang="tr-TR" dirty="0" err="1" smtClean="0"/>
              <a:t>It</a:t>
            </a:r>
            <a:r>
              <a:rPr lang="tr-TR" dirty="0" smtClean="0"/>
              <a:t> can be </a:t>
            </a:r>
            <a:r>
              <a:rPr lang="tr-TR" dirty="0" err="1" smtClean="0"/>
              <a:t>inferred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Turkey</a:t>
            </a:r>
            <a:r>
              <a:rPr lang="tr-TR" dirty="0" smtClean="0"/>
              <a:t> has </a:t>
            </a:r>
            <a:r>
              <a:rPr lang="tr-TR" dirty="0" err="1" smtClean="0"/>
              <a:t>very</a:t>
            </a:r>
            <a:r>
              <a:rPr lang="tr-TR" dirty="0" smtClean="0"/>
              <a:t> </a:t>
            </a:r>
            <a:r>
              <a:rPr lang="tr-TR" dirty="0" err="1" smtClean="0"/>
              <a:t>dominantly</a:t>
            </a:r>
            <a:r>
              <a:rPr lang="tr-TR" dirty="0" smtClean="0"/>
              <a:t> </a:t>
            </a:r>
            <a:r>
              <a:rPr lang="tr-TR" dirty="0" err="1" smtClean="0"/>
              <a:t>young</a:t>
            </a:r>
            <a:r>
              <a:rPr lang="tr-TR" dirty="0" smtClean="0"/>
              <a:t> </a:t>
            </a:r>
            <a:r>
              <a:rPr lang="tr-TR" dirty="0" err="1" smtClean="0"/>
              <a:t>generations</a:t>
            </a:r>
            <a:r>
              <a:rPr lang="tr-TR" dirty="0" smtClean="0"/>
              <a:t> </a:t>
            </a:r>
            <a:r>
              <a:rPr lang="tr-TR" dirty="0" err="1" smtClean="0"/>
              <a:t>out</a:t>
            </a:r>
            <a:r>
              <a:rPr lang="tr-TR" dirty="0" smtClean="0"/>
              <a:t> of </a:t>
            </a:r>
            <a:r>
              <a:rPr lang="tr-TR" dirty="0" err="1" smtClean="0"/>
              <a:t>most</a:t>
            </a:r>
            <a:r>
              <a:rPr lang="tr-TR" dirty="0" smtClean="0"/>
              <a:t> </a:t>
            </a:r>
            <a:r>
              <a:rPr lang="tr-TR" dirty="0" err="1" smtClean="0"/>
              <a:t>population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tr-TR" dirty="0" err="1" smtClean="0"/>
              <a:t>It</a:t>
            </a:r>
            <a:r>
              <a:rPr lang="tr-TR" dirty="0" smtClean="0"/>
              <a:t> can be </a:t>
            </a:r>
            <a:r>
              <a:rPr lang="tr-TR" dirty="0" err="1" smtClean="0"/>
              <a:t>said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labor</a:t>
            </a:r>
            <a:r>
              <a:rPr lang="tr-TR" dirty="0" smtClean="0"/>
              <a:t> </a:t>
            </a:r>
            <a:r>
              <a:rPr lang="tr-TR" dirty="0" err="1" smtClean="0"/>
              <a:t>force</a:t>
            </a:r>
            <a:r>
              <a:rPr lang="tr-TR" dirty="0" smtClean="0"/>
              <a:t> </a:t>
            </a:r>
            <a:r>
              <a:rPr lang="tr-TR" dirty="0" err="1" smtClean="0"/>
              <a:t>will</a:t>
            </a:r>
            <a:r>
              <a:rPr lang="tr-TR" dirty="0" smtClean="0"/>
              <a:t> </a:t>
            </a:r>
            <a:r>
              <a:rPr lang="tr-TR" dirty="0" err="1" smtClean="0"/>
              <a:t>remain</a:t>
            </a:r>
            <a:r>
              <a:rPr lang="tr-TR" dirty="0" smtClean="0"/>
              <a:t> </a:t>
            </a:r>
            <a:r>
              <a:rPr lang="tr-TR" dirty="0" err="1" smtClean="0"/>
              <a:t>young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strong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decades</a:t>
            </a:r>
            <a:r>
              <a:rPr lang="tr-TR" dirty="0" smtClean="0"/>
              <a:t>. </a:t>
            </a:r>
            <a:r>
              <a:rPr lang="tr-TR" dirty="0" err="1" smtClean="0"/>
              <a:t>Making</a:t>
            </a:r>
            <a:r>
              <a:rPr lang="tr-TR" dirty="0" smtClean="0"/>
              <a:t>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young</a:t>
            </a:r>
            <a:r>
              <a:rPr lang="tr-TR" dirty="0" smtClean="0"/>
              <a:t> </a:t>
            </a:r>
            <a:r>
              <a:rPr lang="tr-TR" dirty="0" err="1" smtClean="0"/>
              <a:t>population</a:t>
            </a:r>
            <a:r>
              <a:rPr lang="tr-TR" dirty="0" smtClean="0"/>
              <a:t> </a:t>
            </a:r>
            <a:r>
              <a:rPr lang="tr-TR" dirty="0" err="1" smtClean="0"/>
              <a:t>join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work</a:t>
            </a:r>
            <a:r>
              <a:rPr lang="tr-TR" dirty="0" smtClean="0"/>
              <a:t> </a:t>
            </a:r>
            <a:r>
              <a:rPr lang="tr-TR" dirty="0" err="1" smtClean="0"/>
              <a:t>force</a:t>
            </a:r>
            <a:r>
              <a:rPr lang="tr-TR" dirty="0" smtClean="0"/>
              <a:t> is </a:t>
            </a:r>
            <a:r>
              <a:rPr lang="tr-TR" dirty="0" err="1" smtClean="0"/>
              <a:t>crucial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development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en-US" dirty="0" smtClean="0"/>
              <a:t>The </a:t>
            </a:r>
            <a:r>
              <a:rPr lang="en-US" dirty="0"/>
              <a:t>labor force in Turkey is diverse, with various sectors contributing to economic activities. Key sectors include agriculture, industry, and services</a:t>
            </a:r>
            <a:r>
              <a:rPr lang="en-US" dirty="0" smtClean="0"/>
              <a:t>.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err="1" smtClean="0"/>
              <a:t>However</a:t>
            </a:r>
            <a:r>
              <a:rPr lang="tr-TR" dirty="0" smtClean="0"/>
              <a:t>, </a:t>
            </a:r>
            <a:r>
              <a:rPr lang="tr-TR" dirty="0" err="1" smtClean="0"/>
              <a:t>taking</a:t>
            </a:r>
            <a:r>
              <a:rPr lang="tr-TR" dirty="0" smtClean="0"/>
              <a:t> a </a:t>
            </a:r>
            <a:r>
              <a:rPr lang="tr-TR" dirty="0" err="1" smtClean="0"/>
              <a:t>look</a:t>
            </a:r>
            <a:r>
              <a:rPr lang="tr-TR" dirty="0" smtClean="0"/>
              <a:t> at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migrate</a:t>
            </a:r>
            <a:r>
              <a:rPr lang="tr-TR" dirty="0"/>
              <a:t> </a:t>
            </a:r>
            <a:r>
              <a:rPr lang="tr-TR" dirty="0" err="1" smtClean="0"/>
              <a:t>internally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internationally</a:t>
            </a:r>
            <a:r>
              <a:rPr lang="tr-TR" dirty="0" smtClean="0"/>
              <a:t> is </a:t>
            </a:r>
            <a:r>
              <a:rPr lang="tr-TR" dirty="0" err="1" smtClean="0"/>
              <a:t>good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see</a:t>
            </a:r>
            <a:r>
              <a:rPr lang="tr-TR" dirty="0"/>
              <a:t> </a:t>
            </a:r>
            <a:r>
              <a:rPr lang="tr-TR" dirty="0" smtClean="0"/>
              <a:t>how it can </a:t>
            </a:r>
            <a:r>
              <a:rPr lang="tr-TR" dirty="0" err="1" smtClean="0"/>
              <a:t>affect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population</a:t>
            </a:r>
            <a:r>
              <a:rPr lang="tr-TR" dirty="0" smtClean="0"/>
              <a:t> of </a:t>
            </a:r>
            <a:r>
              <a:rPr lang="tr-TR" dirty="0" err="1" smtClean="0"/>
              <a:t>Turkey</a:t>
            </a:r>
            <a:r>
              <a:rPr lang="tr-TR" dirty="0" smtClean="0"/>
              <a:t>. </a:t>
            </a:r>
            <a:endParaRPr lang="tr-TR" dirty="0"/>
          </a:p>
          <a:p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03561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" y="0"/>
            <a:ext cx="10641724" cy="1623848"/>
          </a:xfrm>
        </p:spPr>
        <p:txBody>
          <a:bodyPr/>
          <a:lstStyle/>
          <a:p>
            <a:r>
              <a:rPr lang="tr-TR" dirty="0" err="1" smtClean="0"/>
              <a:t>Immıgratıon</a:t>
            </a:r>
            <a:r>
              <a:rPr lang="tr-TR" dirty="0" smtClean="0"/>
              <a:t> </a:t>
            </a:r>
            <a:r>
              <a:rPr lang="tr-TR" dirty="0" err="1" smtClean="0"/>
              <a:t>among</a:t>
            </a:r>
            <a:r>
              <a:rPr lang="tr-TR" dirty="0" smtClean="0"/>
              <a:t> </a:t>
            </a:r>
            <a:r>
              <a:rPr lang="tr-TR" dirty="0" err="1" smtClean="0"/>
              <a:t>genders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87668"/>
            <a:ext cx="7157546" cy="567033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157545" y="1187668"/>
            <a:ext cx="49030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According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2022’s data,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distribution</a:t>
            </a:r>
            <a:r>
              <a:rPr lang="tr-TR" dirty="0" smtClean="0"/>
              <a:t> of </a:t>
            </a:r>
            <a:r>
              <a:rPr lang="tr-TR" dirty="0" err="1" smtClean="0"/>
              <a:t>immigrants</a:t>
            </a:r>
            <a:r>
              <a:rPr lang="tr-TR" dirty="0" smtClean="0"/>
              <a:t> in </a:t>
            </a:r>
            <a:r>
              <a:rPr lang="tr-TR" dirty="0" err="1" smtClean="0"/>
              <a:t>Turkey</a:t>
            </a:r>
            <a:r>
              <a:rPr lang="tr-TR" dirty="0" smtClean="0"/>
              <a:t> </a:t>
            </a:r>
            <a:r>
              <a:rPr lang="tr-TR" dirty="0" err="1" smtClean="0"/>
              <a:t>shows</a:t>
            </a:r>
            <a:r>
              <a:rPr lang="tr-TR" dirty="0" smtClean="0"/>
              <a:t> a </a:t>
            </a:r>
            <a:r>
              <a:rPr lang="tr-TR" dirty="0" err="1" smtClean="0"/>
              <a:t>noticeable</a:t>
            </a:r>
            <a:r>
              <a:rPr lang="tr-TR" dirty="0"/>
              <a:t> </a:t>
            </a:r>
            <a:r>
              <a:rPr lang="tr-TR" dirty="0" err="1" smtClean="0"/>
              <a:t>difference</a:t>
            </a:r>
            <a:r>
              <a:rPr lang="tr-TR" dirty="0" smtClean="0"/>
              <a:t> </a:t>
            </a:r>
            <a:r>
              <a:rPr lang="tr-TR" dirty="0" err="1" smtClean="0"/>
              <a:t>among</a:t>
            </a:r>
            <a:r>
              <a:rPr lang="tr-TR" dirty="0" smtClean="0"/>
              <a:t> </a:t>
            </a:r>
            <a:r>
              <a:rPr lang="tr-TR" dirty="0" err="1" smtClean="0"/>
              <a:t>genders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tr-TR" dirty="0" err="1" smtClean="0"/>
              <a:t>The</a:t>
            </a:r>
            <a:r>
              <a:rPr lang="tr-TR" dirty="0" smtClean="0"/>
              <a:t> data </a:t>
            </a:r>
            <a:r>
              <a:rPr lang="tr-TR" dirty="0" err="1" smtClean="0"/>
              <a:t>reveals</a:t>
            </a:r>
            <a:r>
              <a:rPr lang="tr-TR" dirty="0" smtClean="0"/>
              <a:t> a </a:t>
            </a:r>
            <a:r>
              <a:rPr lang="tr-TR" dirty="0" err="1" smtClean="0"/>
              <a:t>difference</a:t>
            </a:r>
            <a:r>
              <a:rPr lang="tr-TR" dirty="0" smtClean="0"/>
              <a:t> of 5.8% </a:t>
            </a:r>
            <a:r>
              <a:rPr lang="tr-TR" dirty="0" err="1" smtClean="0"/>
              <a:t>immigrants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male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female</a:t>
            </a:r>
            <a:r>
              <a:rPr lang="tr-TR" dirty="0" smtClean="0"/>
              <a:t> </a:t>
            </a:r>
            <a:r>
              <a:rPr lang="tr-TR" dirty="0" err="1" smtClean="0"/>
              <a:t>immigrants</a:t>
            </a:r>
            <a:r>
              <a:rPr lang="tr-TR" dirty="0" smtClean="0"/>
              <a:t>. Male </a:t>
            </a:r>
            <a:r>
              <a:rPr lang="tr-TR" dirty="0" err="1" smtClean="0"/>
              <a:t>immigrants</a:t>
            </a:r>
            <a:r>
              <a:rPr lang="tr-TR" dirty="0" smtClean="0"/>
              <a:t> </a:t>
            </a:r>
            <a:r>
              <a:rPr lang="tr-TR" dirty="0" err="1" smtClean="0"/>
              <a:t>constituting</a:t>
            </a:r>
            <a:r>
              <a:rPr lang="tr-TR" dirty="0" smtClean="0"/>
              <a:t> 52.9% of </a:t>
            </a:r>
            <a:r>
              <a:rPr lang="tr-TR" dirty="0" err="1" smtClean="0"/>
              <a:t>the</a:t>
            </a:r>
            <a:r>
              <a:rPr lang="tr-TR" dirty="0" smtClean="0"/>
              <a:t> total </a:t>
            </a:r>
            <a:r>
              <a:rPr lang="tr-TR" dirty="0" err="1" smtClean="0"/>
              <a:t>immigrant</a:t>
            </a:r>
            <a:r>
              <a:rPr lang="tr-TR" dirty="0" smtClean="0"/>
              <a:t> </a:t>
            </a:r>
            <a:r>
              <a:rPr lang="tr-TR" dirty="0" err="1" smtClean="0"/>
              <a:t>population</a:t>
            </a:r>
            <a:r>
              <a:rPr lang="tr-TR" dirty="0" smtClean="0"/>
              <a:t> </a:t>
            </a:r>
            <a:r>
              <a:rPr lang="tr-TR" dirty="0" err="1" smtClean="0"/>
              <a:t>while</a:t>
            </a:r>
            <a:r>
              <a:rPr lang="tr-TR" dirty="0" smtClean="0"/>
              <a:t> </a:t>
            </a:r>
            <a:r>
              <a:rPr lang="tr-TR" dirty="0" err="1" smtClean="0"/>
              <a:t>female</a:t>
            </a:r>
            <a:r>
              <a:rPr lang="tr-TR" dirty="0" smtClean="0"/>
              <a:t> </a:t>
            </a:r>
            <a:r>
              <a:rPr lang="tr-TR" dirty="0" err="1" smtClean="0"/>
              <a:t>immigrants</a:t>
            </a:r>
            <a:r>
              <a:rPr lang="tr-TR" dirty="0" smtClean="0"/>
              <a:t> </a:t>
            </a:r>
            <a:r>
              <a:rPr lang="tr-TR" dirty="0" err="1" smtClean="0"/>
              <a:t>constitute</a:t>
            </a:r>
            <a:r>
              <a:rPr lang="tr-TR" dirty="0" smtClean="0"/>
              <a:t> 47.1%. </a:t>
            </a:r>
          </a:p>
          <a:p>
            <a:endParaRPr lang="tr-TR" dirty="0"/>
          </a:p>
          <a:p>
            <a:r>
              <a:rPr lang="tr-TR" dirty="0" err="1" smtClean="0"/>
              <a:t>It</a:t>
            </a:r>
            <a:r>
              <a:rPr lang="tr-TR" dirty="0" smtClean="0"/>
              <a:t> can be </a:t>
            </a:r>
            <a:r>
              <a:rPr lang="tr-TR" dirty="0" err="1" smtClean="0"/>
              <a:t>said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males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slightly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into</a:t>
            </a:r>
            <a:r>
              <a:rPr lang="tr-TR" dirty="0" smtClean="0"/>
              <a:t> </a:t>
            </a:r>
            <a:r>
              <a:rPr lang="tr-TR" dirty="0" err="1" smtClean="0"/>
              <a:t>migrating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Turkey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females</a:t>
            </a:r>
            <a:r>
              <a:rPr lang="tr-TR" dirty="0" smtClean="0"/>
              <a:t>. </a:t>
            </a:r>
            <a:r>
              <a:rPr lang="tr-TR" dirty="0" err="1" smtClean="0"/>
              <a:t>Turkish</a:t>
            </a:r>
            <a:r>
              <a:rPr lang="tr-TR" dirty="0" smtClean="0"/>
              <a:t> </a:t>
            </a:r>
            <a:r>
              <a:rPr lang="tr-TR" dirty="0" err="1" smtClean="0"/>
              <a:t>Government</a:t>
            </a:r>
            <a:r>
              <a:rPr lang="tr-TR" dirty="0" smtClean="0"/>
              <a:t> can </a:t>
            </a:r>
            <a:r>
              <a:rPr lang="tr-TR" dirty="0" err="1" smtClean="0"/>
              <a:t>integrate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help</a:t>
            </a:r>
            <a:r>
              <a:rPr lang="tr-TR" dirty="0" smtClean="0"/>
              <a:t> </a:t>
            </a:r>
            <a:r>
              <a:rPr lang="tr-TR" dirty="0" err="1" smtClean="0"/>
              <a:t>them</a:t>
            </a:r>
            <a:r>
              <a:rPr lang="tr-TR" dirty="0" smtClean="0"/>
              <a:t> </a:t>
            </a:r>
            <a:r>
              <a:rPr lang="tr-TR" dirty="0" err="1" smtClean="0"/>
              <a:t>take</a:t>
            </a:r>
            <a:r>
              <a:rPr lang="tr-TR" dirty="0" smtClean="0"/>
              <a:t> </a:t>
            </a:r>
            <a:r>
              <a:rPr lang="tr-TR" dirty="0" err="1" smtClean="0"/>
              <a:t>part</a:t>
            </a:r>
            <a:r>
              <a:rPr lang="tr-TR" dirty="0" smtClean="0"/>
              <a:t> in </a:t>
            </a:r>
            <a:r>
              <a:rPr lang="tr-TR" dirty="0" err="1" smtClean="0"/>
              <a:t>labor</a:t>
            </a:r>
            <a:r>
              <a:rPr lang="tr-TR" dirty="0" smtClean="0"/>
              <a:t> </a:t>
            </a:r>
            <a:r>
              <a:rPr lang="tr-TR" dirty="0" err="1" smtClean="0"/>
              <a:t>force</a:t>
            </a:r>
            <a:r>
              <a:rPr lang="tr-TR" dirty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contribute</a:t>
            </a:r>
            <a:r>
              <a:rPr lang="tr-TR" dirty="0" smtClean="0"/>
              <a:t> </a:t>
            </a:r>
            <a:r>
              <a:rPr lang="tr-TR" dirty="0" err="1" smtClean="0"/>
              <a:t>economy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tr-TR" dirty="0" err="1" smtClean="0"/>
              <a:t>Further</a:t>
            </a:r>
            <a:r>
              <a:rPr lang="tr-TR" dirty="0" smtClean="0"/>
              <a:t> </a:t>
            </a:r>
            <a:r>
              <a:rPr lang="tr-TR" dirty="0" err="1" smtClean="0"/>
              <a:t>analysis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exploration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factors</a:t>
            </a:r>
            <a:r>
              <a:rPr lang="tr-TR" dirty="0" smtClean="0"/>
              <a:t> </a:t>
            </a:r>
            <a:r>
              <a:rPr lang="en-US" dirty="0" smtClean="0"/>
              <a:t>contributing </a:t>
            </a:r>
            <a:r>
              <a:rPr lang="en-US" dirty="0"/>
              <a:t>to this gender distribution could provide valuable insights into the dynamics of migration patterns in </a:t>
            </a:r>
            <a:r>
              <a:rPr lang="en-US" dirty="0" smtClean="0"/>
              <a:t>Turkey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26439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11047411" cy="1033093"/>
          </a:xfrm>
        </p:spPr>
        <p:txBody>
          <a:bodyPr/>
          <a:lstStyle/>
          <a:p>
            <a:r>
              <a:rPr lang="tr-TR" dirty="0" err="1" smtClean="0"/>
              <a:t>Emıgratıon</a:t>
            </a:r>
            <a:r>
              <a:rPr lang="tr-TR" dirty="0" smtClean="0"/>
              <a:t> </a:t>
            </a:r>
            <a:r>
              <a:rPr lang="tr-TR" dirty="0" err="1" smtClean="0"/>
              <a:t>among</a:t>
            </a:r>
            <a:r>
              <a:rPr lang="tr-TR" dirty="0" smtClean="0"/>
              <a:t> </a:t>
            </a:r>
            <a:r>
              <a:rPr lang="tr-TR" dirty="0" err="1" smtClean="0"/>
              <a:t>genders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3093"/>
            <a:ext cx="7441324" cy="5824907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457090" y="1033093"/>
            <a:ext cx="47506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Emigration</a:t>
            </a:r>
            <a:r>
              <a:rPr lang="tr-TR" dirty="0" smtClean="0"/>
              <a:t> </a:t>
            </a:r>
            <a:r>
              <a:rPr lang="tr-TR" dirty="0" err="1" smtClean="0"/>
              <a:t>trends</a:t>
            </a:r>
            <a:r>
              <a:rPr lang="tr-TR" dirty="0" smtClean="0"/>
              <a:t> </a:t>
            </a:r>
            <a:r>
              <a:rPr lang="tr-TR" dirty="0" err="1" smtClean="0"/>
              <a:t>among</a:t>
            </a:r>
            <a:r>
              <a:rPr lang="tr-TR" dirty="0" smtClean="0"/>
              <a:t> </a:t>
            </a:r>
            <a:r>
              <a:rPr lang="tr-TR" dirty="0" err="1" smtClean="0"/>
              <a:t>genders</a:t>
            </a:r>
            <a:r>
              <a:rPr lang="tr-TR" dirty="0" smtClean="0"/>
              <a:t> in 2022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slightly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male</a:t>
            </a:r>
            <a:r>
              <a:rPr lang="tr-TR" dirty="0" smtClean="0"/>
              <a:t> dominant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immigration</a:t>
            </a:r>
            <a:r>
              <a:rPr lang="tr-TR" dirty="0" smtClean="0"/>
              <a:t> </a:t>
            </a:r>
            <a:r>
              <a:rPr lang="tr-TR" dirty="0" err="1" smtClean="0"/>
              <a:t>trends</a:t>
            </a:r>
            <a:r>
              <a:rPr lang="tr-TR" dirty="0" smtClean="0"/>
              <a:t> </a:t>
            </a:r>
            <a:r>
              <a:rPr lang="tr-TR" dirty="0" err="1" smtClean="0"/>
              <a:t>among</a:t>
            </a:r>
            <a:r>
              <a:rPr lang="tr-TR" dirty="0" smtClean="0"/>
              <a:t> </a:t>
            </a:r>
            <a:r>
              <a:rPr lang="tr-TR" dirty="0" err="1" smtClean="0"/>
              <a:t>genders</a:t>
            </a:r>
            <a:r>
              <a:rPr lang="tr-TR" dirty="0" smtClean="0"/>
              <a:t> in 2022. </a:t>
            </a:r>
          </a:p>
          <a:p>
            <a:endParaRPr lang="tr-TR" dirty="0"/>
          </a:p>
          <a:p>
            <a:r>
              <a:rPr lang="tr-TR" dirty="0" err="1" smtClean="0"/>
              <a:t>There</a:t>
            </a:r>
            <a:r>
              <a:rPr lang="tr-TR" dirty="0" smtClean="0"/>
              <a:t> is a </a:t>
            </a:r>
            <a:r>
              <a:rPr lang="tr-TR" dirty="0" err="1" smtClean="0"/>
              <a:t>notable</a:t>
            </a:r>
            <a:r>
              <a:rPr lang="tr-TR" dirty="0" smtClean="0"/>
              <a:t> 11.4% </a:t>
            </a:r>
            <a:r>
              <a:rPr lang="tr-TR" dirty="0" err="1" smtClean="0"/>
              <a:t>difference</a:t>
            </a:r>
            <a:r>
              <a:rPr lang="tr-TR" dirty="0" smtClean="0"/>
              <a:t> </a:t>
            </a:r>
            <a:r>
              <a:rPr lang="tr-TR" dirty="0" err="1" smtClean="0"/>
              <a:t>among</a:t>
            </a:r>
            <a:r>
              <a:rPr lang="tr-TR" dirty="0" smtClean="0"/>
              <a:t> </a:t>
            </a:r>
            <a:r>
              <a:rPr lang="tr-TR" dirty="0" err="1" smtClean="0"/>
              <a:t>genders</a:t>
            </a:r>
            <a:r>
              <a:rPr lang="tr-TR" dirty="0" smtClean="0"/>
              <a:t> </a:t>
            </a:r>
            <a:r>
              <a:rPr lang="tr-TR" dirty="0" err="1" smtClean="0"/>
              <a:t>participating</a:t>
            </a:r>
            <a:r>
              <a:rPr lang="tr-TR" dirty="0" smtClean="0"/>
              <a:t> in </a:t>
            </a:r>
            <a:r>
              <a:rPr lang="tr-TR" dirty="0" err="1" smtClean="0"/>
              <a:t>emigration</a:t>
            </a:r>
            <a:r>
              <a:rPr lang="tr-TR" dirty="0" smtClean="0"/>
              <a:t>. </a:t>
            </a:r>
            <a:r>
              <a:rPr lang="tr-TR" dirty="0" err="1" smtClean="0"/>
              <a:t>The</a:t>
            </a:r>
            <a:r>
              <a:rPr lang="tr-TR" dirty="0" smtClean="0"/>
              <a:t> data </a:t>
            </a:r>
            <a:r>
              <a:rPr lang="tr-TR" dirty="0" err="1" smtClean="0"/>
              <a:t>indicates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55.7% </a:t>
            </a:r>
            <a:r>
              <a:rPr lang="tr-TR" dirty="0" err="1" smtClean="0"/>
              <a:t>consists</a:t>
            </a:r>
            <a:r>
              <a:rPr lang="tr-TR" dirty="0" smtClean="0"/>
              <a:t> of </a:t>
            </a:r>
            <a:r>
              <a:rPr lang="tr-TR" dirty="0" err="1" smtClean="0"/>
              <a:t>male</a:t>
            </a:r>
            <a:r>
              <a:rPr lang="tr-TR" dirty="0" smtClean="0"/>
              <a:t> </a:t>
            </a:r>
            <a:r>
              <a:rPr lang="tr-TR" dirty="0" err="1" smtClean="0"/>
              <a:t>emigrants</a:t>
            </a:r>
            <a:r>
              <a:rPr lang="tr-TR" dirty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44.3% </a:t>
            </a:r>
            <a:r>
              <a:rPr lang="tr-TR" dirty="0" err="1" smtClean="0"/>
              <a:t>consists</a:t>
            </a:r>
            <a:r>
              <a:rPr lang="tr-TR" dirty="0" smtClean="0"/>
              <a:t> of </a:t>
            </a:r>
            <a:r>
              <a:rPr lang="tr-TR" dirty="0" err="1" smtClean="0"/>
              <a:t>female</a:t>
            </a:r>
            <a:r>
              <a:rPr lang="tr-TR" dirty="0" smtClean="0"/>
              <a:t> </a:t>
            </a:r>
            <a:r>
              <a:rPr lang="tr-TR" dirty="0" err="1" smtClean="0"/>
              <a:t>emigrants</a:t>
            </a:r>
            <a:r>
              <a:rPr lang="tr-TR" dirty="0" smtClean="0"/>
              <a:t> </a:t>
            </a:r>
            <a:r>
              <a:rPr lang="tr-TR" dirty="0" err="1" smtClean="0"/>
              <a:t>out</a:t>
            </a:r>
            <a:r>
              <a:rPr lang="tr-TR" dirty="0" smtClean="0"/>
              <a:t> of total </a:t>
            </a:r>
            <a:r>
              <a:rPr lang="tr-TR" dirty="0" err="1" smtClean="0"/>
              <a:t>emigrants</a:t>
            </a:r>
            <a:r>
              <a:rPr lang="tr-TR" dirty="0" smtClean="0"/>
              <a:t>. </a:t>
            </a:r>
            <a:r>
              <a:rPr lang="tr-TR" dirty="0" err="1" smtClean="0"/>
              <a:t>It</a:t>
            </a:r>
            <a:r>
              <a:rPr lang="tr-TR" dirty="0" smtClean="0"/>
              <a:t> can be </a:t>
            </a:r>
            <a:r>
              <a:rPr lang="tr-TR" dirty="0" err="1" smtClean="0"/>
              <a:t>said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males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likely</a:t>
            </a:r>
            <a:r>
              <a:rPr lang="tr-TR" dirty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emigrate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females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Further</a:t>
            </a:r>
            <a:r>
              <a:rPr lang="tr-TR" dirty="0" smtClean="0"/>
              <a:t> </a:t>
            </a:r>
            <a:r>
              <a:rPr lang="tr-TR" dirty="0" err="1" smtClean="0"/>
              <a:t>investigation</a:t>
            </a:r>
            <a:r>
              <a:rPr lang="tr-TR" dirty="0" smtClean="0"/>
              <a:t> </a:t>
            </a:r>
            <a:r>
              <a:rPr lang="tr-TR" dirty="0" err="1" smtClean="0"/>
              <a:t>into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causes</a:t>
            </a:r>
            <a:r>
              <a:rPr lang="tr-TR" dirty="0" smtClean="0"/>
              <a:t> of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consequences</a:t>
            </a:r>
            <a:r>
              <a:rPr lang="tr-TR" dirty="0" smtClean="0"/>
              <a:t> of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gender</a:t>
            </a:r>
            <a:r>
              <a:rPr lang="tr-TR" dirty="0" smtClean="0"/>
              <a:t> </a:t>
            </a:r>
            <a:r>
              <a:rPr lang="tr-TR" dirty="0" err="1" smtClean="0"/>
              <a:t>distribution</a:t>
            </a:r>
            <a:r>
              <a:rPr lang="tr-TR" dirty="0" smtClean="0"/>
              <a:t> </a:t>
            </a:r>
            <a:r>
              <a:rPr lang="tr-TR" dirty="0" err="1" smtClean="0"/>
              <a:t>among</a:t>
            </a:r>
            <a:r>
              <a:rPr lang="tr-TR" dirty="0" smtClean="0"/>
              <a:t> </a:t>
            </a:r>
            <a:r>
              <a:rPr lang="tr-TR" dirty="0" err="1" smtClean="0"/>
              <a:t>emigrants</a:t>
            </a:r>
            <a:r>
              <a:rPr lang="tr-TR" dirty="0" smtClean="0"/>
              <a:t> </a:t>
            </a:r>
            <a:r>
              <a:rPr lang="tr-TR" dirty="0" err="1" smtClean="0"/>
              <a:t>could</a:t>
            </a:r>
            <a:r>
              <a:rPr lang="tr-TR" dirty="0" smtClean="0"/>
              <a:t> </a:t>
            </a:r>
            <a:r>
              <a:rPr lang="tr-TR" dirty="0" err="1" smtClean="0"/>
              <a:t>provide</a:t>
            </a:r>
            <a:r>
              <a:rPr lang="tr-TR" dirty="0" smtClean="0"/>
              <a:t> </a:t>
            </a:r>
            <a:r>
              <a:rPr lang="tr-TR" dirty="0" err="1" smtClean="0"/>
              <a:t>valuable</a:t>
            </a:r>
            <a:r>
              <a:rPr lang="tr-TR" dirty="0" smtClean="0"/>
              <a:t> </a:t>
            </a:r>
            <a:r>
              <a:rPr lang="tr-TR" dirty="0" err="1" smtClean="0"/>
              <a:t>insights</a:t>
            </a:r>
            <a:r>
              <a:rPr lang="tr-TR" dirty="0" smtClean="0"/>
              <a:t> </a:t>
            </a:r>
            <a:r>
              <a:rPr lang="tr-TR" dirty="0" err="1" smtClean="0"/>
              <a:t>about</a:t>
            </a:r>
            <a:r>
              <a:rPr lang="tr-TR" dirty="0" smtClean="0"/>
              <a:t> </a:t>
            </a:r>
            <a:r>
              <a:rPr lang="tr-TR" dirty="0" err="1" smtClean="0"/>
              <a:t>migration</a:t>
            </a:r>
            <a:r>
              <a:rPr lang="tr-TR" dirty="0" smtClean="0"/>
              <a:t> </a:t>
            </a:r>
            <a:r>
              <a:rPr lang="tr-TR" dirty="0" err="1" smtClean="0"/>
              <a:t>dynamics</a:t>
            </a:r>
            <a:r>
              <a:rPr lang="tr-TR" dirty="0" smtClean="0"/>
              <a:t> in </a:t>
            </a:r>
            <a:r>
              <a:rPr lang="tr-TR" dirty="0" err="1" smtClean="0"/>
              <a:t>Turkey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insights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</a:t>
            </a:r>
            <a:r>
              <a:rPr lang="tr-TR" dirty="0" err="1" smtClean="0"/>
              <a:t>help</a:t>
            </a:r>
            <a:r>
              <a:rPr lang="tr-TR" dirty="0" smtClean="0"/>
              <a:t> </a:t>
            </a:r>
            <a:r>
              <a:rPr lang="tr-TR" dirty="0" err="1" smtClean="0"/>
              <a:t>government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see</a:t>
            </a:r>
            <a:r>
              <a:rPr lang="tr-TR" dirty="0" smtClean="0"/>
              <a:t> </a:t>
            </a:r>
            <a:r>
              <a:rPr lang="tr-TR" dirty="0" err="1" smtClean="0"/>
              <a:t>patterns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/>
              <a:t> </a:t>
            </a:r>
            <a:r>
              <a:rPr lang="tr-TR" dirty="0" err="1" smtClean="0"/>
              <a:t>making</a:t>
            </a:r>
            <a:r>
              <a:rPr lang="tr-TR" dirty="0" smtClean="0"/>
              <a:t> </a:t>
            </a:r>
            <a:r>
              <a:rPr lang="tr-TR" dirty="0" err="1" smtClean="0"/>
              <a:t>decisions</a:t>
            </a:r>
            <a:r>
              <a:rPr lang="tr-TR" dirty="0" smtClean="0"/>
              <a:t>, </a:t>
            </a:r>
            <a:r>
              <a:rPr lang="tr-TR" dirty="0" err="1" smtClean="0"/>
              <a:t>policies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strategies</a:t>
            </a:r>
            <a:r>
              <a:rPr lang="tr-TR" dirty="0"/>
              <a:t>.</a:t>
            </a: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63791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340069"/>
          </a:xfrm>
        </p:spPr>
        <p:txBody>
          <a:bodyPr/>
          <a:lstStyle/>
          <a:p>
            <a:r>
              <a:rPr lang="tr-TR" dirty="0" err="1" smtClean="0"/>
              <a:t>Immıgratıon</a:t>
            </a:r>
            <a:r>
              <a:rPr lang="tr-TR" dirty="0" smtClean="0"/>
              <a:t> AND EMIGRATION </a:t>
            </a:r>
            <a:r>
              <a:rPr lang="tr-TR" dirty="0" err="1" smtClean="0"/>
              <a:t>trends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0069"/>
            <a:ext cx="7851229" cy="551793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851229" y="1340069"/>
            <a:ext cx="43407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2016-2022, </a:t>
            </a:r>
            <a:r>
              <a:rPr lang="tr-TR" dirty="0" err="1" smtClean="0"/>
              <a:t>immigration</a:t>
            </a:r>
            <a:r>
              <a:rPr lang="tr-TR" dirty="0" smtClean="0"/>
              <a:t> is </a:t>
            </a:r>
            <a:r>
              <a:rPr lang="tr-TR" dirty="0" err="1" smtClean="0"/>
              <a:t>higher</a:t>
            </a:r>
            <a:r>
              <a:rPr lang="tr-TR" dirty="0" smtClean="0"/>
              <a:t> </a:t>
            </a:r>
            <a:r>
              <a:rPr lang="tr-TR" dirty="0" err="1" smtClean="0"/>
              <a:t>where</a:t>
            </a:r>
            <a:r>
              <a:rPr lang="tr-TR" dirty="0" smtClean="0"/>
              <a:t> </a:t>
            </a:r>
            <a:r>
              <a:rPr lang="tr-TR" dirty="0" err="1" smtClean="0"/>
              <a:t>almost</a:t>
            </a:r>
            <a:r>
              <a:rPr lang="tr-TR" dirty="0" smtClean="0"/>
              <a:t> </a:t>
            </a:r>
            <a:r>
              <a:rPr lang="tr-TR" dirty="0" err="1" smtClean="0"/>
              <a:t>doubles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emigration</a:t>
            </a:r>
            <a:r>
              <a:rPr lang="tr-TR" dirty="0" smtClean="0"/>
              <a:t> </a:t>
            </a:r>
            <a:r>
              <a:rPr lang="tr-TR" dirty="0" err="1" smtClean="0"/>
              <a:t>except</a:t>
            </a:r>
            <a:r>
              <a:rPr lang="tr-TR" dirty="0" smtClean="0"/>
              <a:t> 2020.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year</a:t>
            </a:r>
            <a:r>
              <a:rPr lang="tr-TR" dirty="0" smtClean="0"/>
              <a:t> is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only</a:t>
            </a:r>
            <a:r>
              <a:rPr lang="tr-TR" dirty="0" smtClean="0"/>
              <a:t> </a:t>
            </a:r>
            <a:r>
              <a:rPr lang="tr-TR" dirty="0" err="1" smtClean="0"/>
              <a:t>year</a:t>
            </a:r>
            <a:r>
              <a:rPr lang="tr-TR" dirty="0" smtClean="0"/>
              <a:t> </a:t>
            </a:r>
            <a:r>
              <a:rPr lang="tr-TR" dirty="0" err="1" smtClean="0"/>
              <a:t>emigration</a:t>
            </a:r>
            <a:r>
              <a:rPr lang="tr-TR" dirty="0" smtClean="0"/>
              <a:t> is </a:t>
            </a:r>
            <a:r>
              <a:rPr lang="tr-TR" dirty="0" err="1" smtClean="0"/>
              <a:t>slightly</a:t>
            </a:r>
            <a:r>
              <a:rPr lang="tr-TR" dirty="0" smtClean="0"/>
              <a:t> </a:t>
            </a:r>
            <a:r>
              <a:rPr lang="tr-TR" dirty="0" err="1" smtClean="0"/>
              <a:t>higher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immigration</a:t>
            </a:r>
            <a:r>
              <a:rPr lang="tr-TR" dirty="0" smtClean="0"/>
              <a:t> </a:t>
            </a:r>
            <a:r>
              <a:rPr lang="tr-TR" dirty="0" err="1" smtClean="0"/>
              <a:t>due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drastical</a:t>
            </a:r>
            <a:r>
              <a:rPr lang="tr-TR" dirty="0" smtClean="0"/>
              <a:t> </a:t>
            </a:r>
            <a:r>
              <a:rPr lang="tr-TR" dirty="0" err="1" smtClean="0"/>
              <a:t>fall</a:t>
            </a:r>
            <a:r>
              <a:rPr lang="tr-TR" dirty="0" smtClean="0"/>
              <a:t> of </a:t>
            </a:r>
            <a:r>
              <a:rPr lang="tr-TR" dirty="0" err="1" smtClean="0"/>
              <a:t>immigration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From</a:t>
            </a:r>
            <a:r>
              <a:rPr lang="tr-TR" dirty="0" smtClean="0"/>
              <a:t> 2016 </a:t>
            </a:r>
            <a:r>
              <a:rPr lang="tr-TR" dirty="0" err="1" smtClean="0"/>
              <a:t>to</a:t>
            </a:r>
            <a:r>
              <a:rPr lang="tr-TR" dirty="0" smtClean="0"/>
              <a:t> 2022, </a:t>
            </a:r>
            <a:r>
              <a:rPr lang="tr-TR" dirty="0" err="1" smtClean="0"/>
              <a:t>emigration</a:t>
            </a:r>
            <a:r>
              <a:rPr lang="tr-TR" dirty="0" smtClean="0"/>
              <a:t> </a:t>
            </a:r>
            <a:r>
              <a:rPr lang="tr-TR" dirty="0" err="1" smtClean="0"/>
              <a:t>rises</a:t>
            </a:r>
            <a:r>
              <a:rPr lang="tr-TR" dirty="0" smtClean="0"/>
              <a:t> </a:t>
            </a:r>
            <a:r>
              <a:rPr lang="tr-TR" dirty="0" err="1" smtClean="0"/>
              <a:t>near</a:t>
            </a:r>
            <a:r>
              <a:rPr lang="tr-TR" dirty="0" smtClean="0"/>
              <a:t> 250%.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same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, </a:t>
            </a:r>
            <a:r>
              <a:rPr lang="tr-TR" dirty="0" err="1" smtClean="0"/>
              <a:t>immigration</a:t>
            </a:r>
            <a:r>
              <a:rPr lang="tr-TR" dirty="0" smtClean="0"/>
              <a:t> </a:t>
            </a:r>
            <a:r>
              <a:rPr lang="tr-TR" dirty="0" err="1" smtClean="0"/>
              <a:t>starts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rise</a:t>
            </a:r>
            <a:r>
              <a:rPr lang="tr-TR" dirty="0" smtClean="0"/>
              <a:t> </a:t>
            </a:r>
            <a:r>
              <a:rPr lang="tr-TR" dirty="0" err="1" smtClean="0"/>
              <a:t>up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2019 </a:t>
            </a:r>
            <a:r>
              <a:rPr lang="tr-TR" dirty="0" err="1" smtClean="0"/>
              <a:t>then</a:t>
            </a:r>
            <a:r>
              <a:rPr lang="tr-TR" dirty="0" smtClean="0"/>
              <a:t> a </a:t>
            </a:r>
            <a:r>
              <a:rPr lang="tr-TR" dirty="0" err="1" smtClean="0"/>
              <a:t>fall</a:t>
            </a:r>
            <a:r>
              <a:rPr lang="tr-TR" dirty="0" smtClean="0"/>
              <a:t> </a:t>
            </a:r>
            <a:r>
              <a:rPr lang="tr-TR" dirty="0" err="1" smtClean="0"/>
              <a:t>occurs</a:t>
            </a:r>
            <a:r>
              <a:rPr lang="tr-TR" dirty="0" smtClean="0"/>
              <a:t> </a:t>
            </a:r>
            <a:r>
              <a:rPr lang="tr-TR" dirty="0" err="1" smtClean="0"/>
              <a:t>even</a:t>
            </a:r>
            <a:r>
              <a:rPr lang="tr-TR" dirty="0" smtClean="0"/>
              <a:t> </a:t>
            </a:r>
            <a:r>
              <a:rPr lang="tr-TR" dirty="0" err="1" smtClean="0"/>
              <a:t>below</a:t>
            </a:r>
            <a:r>
              <a:rPr lang="tr-TR" dirty="0" smtClean="0"/>
              <a:t> 2016 </a:t>
            </a:r>
            <a:r>
              <a:rPr lang="tr-TR" dirty="0" err="1" smtClean="0"/>
              <a:t>numbers</a:t>
            </a:r>
            <a:r>
              <a:rPr lang="tr-TR" dirty="0" smtClean="0"/>
              <a:t> in 2020.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it </a:t>
            </a:r>
            <a:r>
              <a:rPr lang="tr-TR" dirty="0" err="1" smtClean="0"/>
              <a:t>recovers</a:t>
            </a:r>
            <a:r>
              <a:rPr lang="tr-TR" dirty="0" smtClean="0"/>
              <a:t> in 2021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falls</a:t>
            </a:r>
            <a:r>
              <a:rPr lang="tr-TR" dirty="0" smtClean="0"/>
              <a:t> </a:t>
            </a:r>
            <a:r>
              <a:rPr lang="tr-TR" dirty="0" err="1" smtClean="0"/>
              <a:t>again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around</a:t>
            </a:r>
            <a:r>
              <a:rPr lang="tr-TR" dirty="0" smtClean="0"/>
              <a:t> 25000 in 2022.</a:t>
            </a:r>
          </a:p>
          <a:p>
            <a:endParaRPr lang="tr-TR" dirty="0"/>
          </a:p>
          <a:p>
            <a:r>
              <a:rPr lang="tr-TR" dirty="0" smtClean="0"/>
              <a:t>As </a:t>
            </a:r>
            <a:r>
              <a:rPr lang="tr-TR" dirty="0" err="1" smtClean="0"/>
              <a:t>said</a:t>
            </a:r>
            <a:r>
              <a:rPr lang="tr-TR" dirty="0" smtClean="0"/>
              <a:t> </a:t>
            </a:r>
            <a:r>
              <a:rPr lang="tr-TR" dirty="0" err="1" smtClean="0"/>
              <a:t>previously</a:t>
            </a:r>
            <a:r>
              <a:rPr lang="tr-TR" dirty="0" smtClean="0"/>
              <a:t>, </a:t>
            </a:r>
            <a:r>
              <a:rPr lang="tr-TR" dirty="0" err="1" smtClean="0"/>
              <a:t>male</a:t>
            </a:r>
            <a:r>
              <a:rPr lang="tr-TR" dirty="0" smtClean="0"/>
              <a:t> </a:t>
            </a:r>
            <a:r>
              <a:rPr lang="tr-TR" dirty="0" err="1" smtClean="0"/>
              <a:t>migrants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likely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emigrate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immigrate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females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According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table</a:t>
            </a:r>
            <a:r>
              <a:rPr lang="tr-TR" dirty="0" smtClean="0"/>
              <a:t>,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patterns</a:t>
            </a:r>
            <a:r>
              <a:rPr lang="tr-TR" dirty="0" smtClean="0"/>
              <a:t> of </a:t>
            </a:r>
            <a:r>
              <a:rPr lang="tr-TR" dirty="0" err="1" smtClean="0"/>
              <a:t>genders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closely</a:t>
            </a:r>
            <a:r>
              <a:rPr lang="tr-TR" dirty="0" smtClean="0"/>
              <a:t> </a:t>
            </a:r>
            <a:r>
              <a:rPr lang="tr-TR" dirty="0" err="1" smtClean="0"/>
              <a:t>same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0942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-1" y="0"/>
            <a:ext cx="11047412" cy="1019778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Total </a:t>
            </a:r>
            <a:r>
              <a:rPr lang="tr-TR" dirty="0" err="1" smtClean="0"/>
              <a:t>ımmıgratıon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emıgratıon</a:t>
            </a:r>
            <a:r>
              <a:rPr lang="tr-TR" dirty="0" smtClean="0"/>
              <a:t> </a:t>
            </a:r>
            <a:r>
              <a:rPr lang="tr-TR" dirty="0" err="1" smtClean="0"/>
              <a:t>trends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08538"/>
            <a:ext cx="7819698" cy="554946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819697" y="1308538"/>
            <a:ext cx="43723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2016 </a:t>
            </a:r>
            <a:r>
              <a:rPr lang="tr-TR" dirty="0" err="1" smtClean="0"/>
              <a:t>and</a:t>
            </a:r>
            <a:r>
              <a:rPr lang="tr-TR" dirty="0" smtClean="0"/>
              <a:t> 2022, total </a:t>
            </a:r>
            <a:r>
              <a:rPr lang="tr-TR" dirty="0" err="1" smtClean="0"/>
              <a:t>immigration</a:t>
            </a:r>
            <a:r>
              <a:rPr lang="tr-TR" dirty="0" smtClean="0"/>
              <a:t> is </a:t>
            </a:r>
            <a:r>
              <a:rPr lang="tr-TR" dirty="0" err="1" smtClean="0"/>
              <a:t>higher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total </a:t>
            </a:r>
            <a:r>
              <a:rPr lang="tr-TR" dirty="0" err="1" smtClean="0"/>
              <a:t>emigration</a:t>
            </a:r>
            <a:r>
              <a:rPr lang="tr-TR" dirty="0" smtClean="0"/>
              <a:t> </a:t>
            </a:r>
            <a:r>
              <a:rPr lang="tr-TR" dirty="0" err="1" smtClean="0"/>
              <a:t>except</a:t>
            </a:r>
            <a:r>
              <a:rPr lang="tr-TR" dirty="0" smtClean="0"/>
              <a:t> </a:t>
            </a:r>
            <a:r>
              <a:rPr lang="tr-TR" dirty="0" err="1" smtClean="0"/>
              <a:t>year</a:t>
            </a:r>
            <a:r>
              <a:rPr lang="tr-TR" dirty="0" smtClean="0"/>
              <a:t> 2020. </a:t>
            </a:r>
            <a:r>
              <a:rPr lang="tr-TR" dirty="0" err="1" smtClean="0"/>
              <a:t>It</a:t>
            </a:r>
            <a:r>
              <a:rPr lang="tr-TR" dirty="0" smtClean="0"/>
              <a:t> can be </a:t>
            </a:r>
            <a:r>
              <a:rPr lang="tr-TR" dirty="0" err="1" smtClean="0"/>
              <a:t>inferred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migrants</a:t>
            </a:r>
            <a:r>
              <a:rPr lang="tr-TR" dirty="0" smtClean="0"/>
              <a:t> </a:t>
            </a:r>
            <a:r>
              <a:rPr lang="tr-TR" dirty="0" err="1" smtClean="0"/>
              <a:t>affect</a:t>
            </a:r>
            <a:r>
              <a:rPr lang="tr-TR" dirty="0" smtClean="0"/>
              <a:t> </a:t>
            </a:r>
            <a:r>
              <a:rPr lang="tr-TR" dirty="0" err="1" smtClean="0"/>
              <a:t>Turkey’s</a:t>
            </a:r>
            <a:r>
              <a:rPr lang="tr-TR" dirty="0" smtClean="0"/>
              <a:t> </a:t>
            </a:r>
            <a:r>
              <a:rPr lang="tr-TR" dirty="0" err="1" smtClean="0"/>
              <a:t>population</a:t>
            </a:r>
            <a:r>
              <a:rPr lang="tr-TR" dirty="0" smtClean="0"/>
              <a:t> </a:t>
            </a:r>
            <a:r>
              <a:rPr lang="tr-TR" dirty="0" err="1" smtClean="0"/>
              <a:t>positively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tr-TR" dirty="0" err="1" smtClean="0"/>
              <a:t>In</a:t>
            </a:r>
            <a:r>
              <a:rPr lang="tr-TR" dirty="0" smtClean="0"/>
              <a:t> 2021, </a:t>
            </a:r>
            <a:r>
              <a:rPr lang="tr-TR" dirty="0" err="1" smtClean="0"/>
              <a:t>there</a:t>
            </a:r>
            <a:r>
              <a:rPr lang="tr-TR" dirty="0" smtClean="0"/>
              <a:t> is a </a:t>
            </a:r>
            <a:r>
              <a:rPr lang="tr-TR" dirty="0" err="1" smtClean="0"/>
              <a:t>record</a:t>
            </a:r>
            <a:r>
              <a:rPr lang="tr-TR" dirty="0" smtClean="0"/>
              <a:t> of </a:t>
            </a:r>
            <a:r>
              <a:rPr lang="tr-TR" dirty="0" err="1" smtClean="0"/>
              <a:t>over</a:t>
            </a:r>
            <a:r>
              <a:rPr lang="tr-TR" dirty="0" smtClean="0"/>
              <a:t> 700000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immigrated</a:t>
            </a:r>
            <a:r>
              <a:rPr lang="tr-TR" dirty="0" smtClean="0"/>
              <a:t> in </a:t>
            </a:r>
            <a:r>
              <a:rPr lang="tr-TR" dirty="0" err="1" smtClean="0"/>
              <a:t>Turkey</a:t>
            </a:r>
            <a:r>
              <a:rPr lang="tr-TR" dirty="0" smtClean="0"/>
              <a:t>. </a:t>
            </a:r>
            <a:r>
              <a:rPr lang="tr-TR" dirty="0" err="1" smtClean="0"/>
              <a:t>In</a:t>
            </a:r>
            <a:r>
              <a:rPr lang="tr-TR" dirty="0" smtClean="0"/>
              <a:t> 2022, </a:t>
            </a:r>
            <a:r>
              <a:rPr lang="tr-TR" dirty="0" err="1" smtClean="0"/>
              <a:t>there</a:t>
            </a:r>
            <a:endParaRPr lang="tr-TR" dirty="0" smtClean="0"/>
          </a:p>
          <a:p>
            <a:r>
              <a:rPr lang="tr-TR" dirty="0" smtClean="0"/>
              <a:t>İs a </a:t>
            </a:r>
            <a:r>
              <a:rPr lang="tr-TR" dirty="0" err="1" smtClean="0"/>
              <a:t>record</a:t>
            </a:r>
            <a:r>
              <a:rPr lang="tr-TR" dirty="0" smtClean="0"/>
              <a:t> of </a:t>
            </a:r>
            <a:r>
              <a:rPr lang="tr-TR" dirty="0" err="1" smtClean="0"/>
              <a:t>over</a:t>
            </a:r>
            <a:r>
              <a:rPr lang="tr-TR" dirty="0" smtClean="0"/>
              <a:t> 400000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emigrated</a:t>
            </a:r>
            <a:r>
              <a:rPr lang="tr-TR" dirty="0" smtClean="0"/>
              <a:t> </a:t>
            </a:r>
            <a:r>
              <a:rPr lang="tr-TR" dirty="0" err="1" smtClean="0"/>
              <a:t>out</a:t>
            </a:r>
            <a:r>
              <a:rPr lang="tr-TR" dirty="0" smtClean="0"/>
              <a:t> of </a:t>
            </a:r>
            <a:r>
              <a:rPr lang="tr-TR" dirty="0" err="1" smtClean="0"/>
              <a:t>Turkey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It</a:t>
            </a:r>
            <a:r>
              <a:rPr lang="tr-TR" dirty="0" smtClean="0"/>
              <a:t> is </a:t>
            </a:r>
            <a:r>
              <a:rPr lang="tr-TR" dirty="0" err="1" smtClean="0"/>
              <a:t>worth</a:t>
            </a:r>
            <a:r>
              <a:rPr lang="tr-TR" dirty="0" smtClean="0"/>
              <a:t> </a:t>
            </a:r>
            <a:r>
              <a:rPr lang="tr-TR" dirty="0" err="1" smtClean="0"/>
              <a:t>noting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in 2020, </a:t>
            </a:r>
            <a:r>
              <a:rPr lang="tr-TR" dirty="0" err="1" smtClean="0"/>
              <a:t>something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occured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total </a:t>
            </a:r>
            <a:r>
              <a:rPr lang="tr-TR" dirty="0" err="1" smtClean="0"/>
              <a:t>immigration</a:t>
            </a:r>
            <a:r>
              <a:rPr lang="tr-TR" dirty="0" smtClean="0"/>
              <a:t> </a:t>
            </a:r>
            <a:r>
              <a:rPr lang="tr-TR" dirty="0" err="1" smtClean="0"/>
              <a:t>decreased</a:t>
            </a:r>
            <a:r>
              <a:rPr lang="tr-TR" dirty="0" smtClean="0"/>
              <a:t> </a:t>
            </a:r>
            <a:r>
              <a:rPr lang="tr-TR" dirty="0" err="1" smtClean="0"/>
              <a:t>drastically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total </a:t>
            </a:r>
            <a:r>
              <a:rPr lang="tr-TR" dirty="0" err="1" smtClean="0"/>
              <a:t>emigration</a:t>
            </a:r>
            <a:r>
              <a:rPr lang="tr-TR" dirty="0" smtClean="0"/>
              <a:t> </a:t>
            </a:r>
            <a:r>
              <a:rPr lang="tr-TR" dirty="0" err="1" smtClean="0"/>
              <a:t>increased</a:t>
            </a:r>
            <a:r>
              <a:rPr lang="tr-TR" dirty="0" smtClean="0"/>
              <a:t> </a:t>
            </a:r>
            <a:r>
              <a:rPr lang="tr-TR" dirty="0" err="1" smtClean="0"/>
              <a:t>slightly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3601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394138"/>
            <a:ext cx="11047411" cy="775079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 of Unemployment on </a:t>
            </a:r>
            <a:r>
              <a:rPr lang="en-US" dirty="0" err="1" smtClean="0"/>
              <a:t>Imm</a:t>
            </a:r>
            <a:r>
              <a:rPr lang="tr-TR" dirty="0" smtClean="0"/>
              <a:t>ı</a:t>
            </a:r>
            <a:r>
              <a:rPr lang="en-US" dirty="0" err="1" smtClean="0"/>
              <a:t>grat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and </a:t>
            </a:r>
            <a:r>
              <a:rPr lang="en-US" dirty="0" err="1" smtClean="0"/>
              <a:t>Em</a:t>
            </a:r>
            <a:r>
              <a:rPr lang="tr-TR" dirty="0" smtClean="0"/>
              <a:t>ı</a:t>
            </a:r>
            <a:r>
              <a:rPr lang="en-US" dirty="0" err="1" smtClean="0"/>
              <a:t>grat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Trends Over Years</a:t>
            </a:r>
            <a:br>
              <a:rPr lang="en-US" dirty="0"/>
            </a:b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69218"/>
            <a:ext cx="7819697" cy="568878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819697" y="1169217"/>
            <a:ext cx="43723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2016 </a:t>
            </a:r>
            <a:r>
              <a:rPr lang="tr-TR" dirty="0" err="1" smtClean="0"/>
              <a:t>and</a:t>
            </a:r>
            <a:r>
              <a:rPr lang="tr-TR" dirty="0" smtClean="0"/>
              <a:t> 2022, </a:t>
            </a:r>
            <a:r>
              <a:rPr lang="tr-TR" dirty="0" err="1" smtClean="0"/>
              <a:t>female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is </a:t>
            </a:r>
            <a:r>
              <a:rPr lang="tr-TR" dirty="0" err="1" smtClean="0"/>
              <a:t>always</a:t>
            </a:r>
            <a:r>
              <a:rPr lang="tr-TR" dirty="0" smtClean="0"/>
              <a:t> </a:t>
            </a:r>
            <a:r>
              <a:rPr lang="tr-TR" dirty="0" err="1" smtClean="0"/>
              <a:t>higher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male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.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increase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decrease</a:t>
            </a:r>
            <a:r>
              <a:rPr lang="tr-TR" dirty="0" smtClean="0"/>
              <a:t> </a:t>
            </a:r>
            <a:r>
              <a:rPr lang="tr-TR" dirty="0" err="1" smtClean="0"/>
              <a:t>patterns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almost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same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tr-TR" dirty="0" err="1" smtClean="0"/>
              <a:t>Turkey</a:t>
            </a:r>
            <a:r>
              <a:rPr lang="tr-TR" dirty="0" smtClean="0"/>
              <a:t> had a </a:t>
            </a:r>
            <a:r>
              <a:rPr lang="tr-TR" dirty="0" err="1" smtClean="0"/>
              <a:t>record</a:t>
            </a:r>
            <a:r>
              <a:rPr lang="tr-TR" dirty="0" smtClean="0"/>
              <a:t> of </a:t>
            </a: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male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female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of </a:t>
            </a:r>
            <a:r>
              <a:rPr lang="tr-TR" dirty="0" err="1" smtClean="0"/>
              <a:t>around</a:t>
            </a:r>
            <a:r>
              <a:rPr lang="tr-TR" dirty="0" smtClean="0"/>
              <a:t> 13% </a:t>
            </a:r>
            <a:r>
              <a:rPr lang="tr-TR" dirty="0" err="1" smtClean="0"/>
              <a:t>male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17% </a:t>
            </a:r>
            <a:r>
              <a:rPr lang="tr-TR" dirty="0" err="1" smtClean="0"/>
              <a:t>female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</a:t>
            </a:r>
            <a:r>
              <a:rPr lang="tr-TR" dirty="0" err="1" smtClean="0"/>
              <a:t>respectively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tr-TR" dirty="0" err="1" smtClean="0"/>
              <a:t>Despite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record</a:t>
            </a:r>
            <a:r>
              <a:rPr lang="tr-TR" dirty="0"/>
              <a:t> </a:t>
            </a:r>
            <a:r>
              <a:rPr lang="tr-TR" dirty="0" smtClean="0"/>
              <a:t>of </a:t>
            </a:r>
            <a:r>
              <a:rPr lang="tr-TR" dirty="0" err="1" smtClean="0"/>
              <a:t>unemployment</a:t>
            </a:r>
            <a:r>
              <a:rPr lang="tr-TR" dirty="0" smtClean="0"/>
              <a:t>, </a:t>
            </a:r>
            <a:r>
              <a:rPr lang="tr-TR" dirty="0" err="1" smtClean="0"/>
              <a:t>the</a:t>
            </a:r>
            <a:r>
              <a:rPr lang="tr-TR" dirty="0" smtClean="0"/>
              <a:t> rate of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immigrating</a:t>
            </a:r>
            <a:r>
              <a:rPr lang="tr-TR" dirty="0" smtClean="0"/>
              <a:t> </a:t>
            </a:r>
            <a:r>
              <a:rPr lang="tr-TR" dirty="0" err="1" smtClean="0"/>
              <a:t>increased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rate of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emigrating</a:t>
            </a:r>
            <a:r>
              <a:rPr lang="tr-TR" dirty="0" smtClean="0"/>
              <a:t> </a:t>
            </a:r>
            <a:r>
              <a:rPr lang="tr-TR" dirty="0" err="1" smtClean="0"/>
              <a:t>stayed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same</a:t>
            </a:r>
            <a:r>
              <a:rPr lang="tr-TR" dirty="0" smtClean="0"/>
              <a:t>. </a:t>
            </a:r>
            <a:r>
              <a:rPr lang="tr-TR" dirty="0" err="1" smtClean="0"/>
              <a:t>After</a:t>
            </a:r>
            <a:r>
              <a:rPr lang="tr-TR" dirty="0" smtClean="0"/>
              <a:t> 2019,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situation</a:t>
            </a:r>
            <a:r>
              <a:rPr lang="tr-TR" dirty="0" smtClean="0"/>
              <a:t> </a:t>
            </a:r>
            <a:r>
              <a:rPr lang="tr-TR" dirty="0" err="1" smtClean="0"/>
              <a:t>changed</a:t>
            </a:r>
            <a:r>
              <a:rPr lang="tr-TR" dirty="0" smtClean="0"/>
              <a:t> in an </a:t>
            </a:r>
            <a:r>
              <a:rPr lang="tr-TR" dirty="0" err="1" smtClean="0"/>
              <a:t>opposite</a:t>
            </a:r>
            <a:r>
              <a:rPr lang="tr-TR" dirty="0" smtClean="0"/>
              <a:t> </a:t>
            </a:r>
            <a:r>
              <a:rPr lang="tr-TR" dirty="0" err="1" smtClean="0"/>
              <a:t>way</a:t>
            </a:r>
            <a:r>
              <a:rPr lang="tr-TR" dirty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it </a:t>
            </a:r>
            <a:r>
              <a:rPr lang="tr-TR" dirty="0" err="1" smtClean="0"/>
              <a:t>returned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2019 </a:t>
            </a:r>
            <a:r>
              <a:rPr lang="tr-TR" dirty="0" err="1" smtClean="0"/>
              <a:t>levels</a:t>
            </a:r>
            <a:r>
              <a:rPr lang="tr-TR" dirty="0" smtClean="0"/>
              <a:t> in 2021.</a:t>
            </a:r>
          </a:p>
          <a:p>
            <a:endParaRPr lang="tr-TR" dirty="0"/>
          </a:p>
          <a:p>
            <a:r>
              <a:rPr lang="tr-TR" dirty="0" err="1" smtClean="0"/>
              <a:t>According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data, it can be </a:t>
            </a:r>
            <a:r>
              <a:rPr lang="tr-TR" dirty="0" err="1" smtClean="0"/>
              <a:t>said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is not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only</a:t>
            </a:r>
            <a:r>
              <a:rPr lang="tr-TR" dirty="0" smtClean="0"/>
              <a:t> </a:t>
            </a:r>
            <a:r>
              <a:rPr lang="tr-TR" dirty="0" err="1" smtClean="0"/>
              <a:t>reason</a:t>
            </a:r>
            <a:r>
              <a:rPr lang="tr-TR" dirty="0" smtClean="0"/>
              <a:t>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immigrate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emigrate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4428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229710"/>
          </a:xfrm>
        </p:spPr>
        <p:txBody>
          <a:bodyPr/>
          <a:lstStyle/>
          <a:p>
            <a:r>
              <a:rPr lang="tr-TR" dirty="0" smtClean="0"/>
              <a:t>                              </a:t>
            </a:r>
            <a:r>
              <a:rPr lang="tr-TR" dirty="0" err="1" smtClean="0"/>
              <a:t>Contents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056290"/>
            <a:ext cx="9905999" cy="5801710"/>
          </a:xfrm>
        </p:spPr>
        <p:txBody>
          <a:bodyPr>
            <a:normAutofit/>
          </a:bodyPr>
          <a:lstStyle/>
          <a:p>
            <a:r>
              <a:rPr lang="tr-TR" dirty="0" err="1" smtClean="0"/>
              <a:t>Summary</a:t>
            </a:r>
            <a:endParaRPr lang="tr-TR" dirty="0" smtClean="0"/>
          </a:p>
          <a:p>
            <a:r>
              <a:rPr lang="tr-TR" dirty="0" smtClean="0"/>
              <a:t>Problem </a:t>
            </a:r>
            <a:r>
              <a:rPr lang="tr-TR" dirty="0" err="1" smtClean="0"/>
              <a:t>Definitions</a:t>
            </a:r>
            <a:endParaRPr lang="tr-TR" dirty="0" smtClean="0"/>
          </a:p>
          <a:p>
            <a:r>
              <a:rPr lang="tr-TR" dirty="0" err="1" smtClean="0"/>
              <a:t>Datasets</a:t>
            </a:r>
            <a:r>
              <a:rPr lang="tr-TR" dirty="0" smtClean="0"/>
              <a:t> &amp; </a:t>
            </a:r>
            <a:r>
              <a:rPr lang="tr-TR" dirty="0" err="1" smtClean="0"/>
              <a:t>Sources</a:t>
            </a:r>
            <a:endParaRPr lang="tr-TR" dirty="0" smtClean="0"/>
          </a:p>
          <a:p>
            <a:r>
              <a:rPr lang="en-US" dirty="0"/>
              <a:t>Research </a:t>
            </a:r>
            <a:r>
              <a:rPr lang="en-US" dirty="0" smtClean="0"/>
              <a:t>Quest</a:t>
            </a:r>
            <a:r>
              <a:rPr lang="tr-TR" dirty="0" smtClean="0"/>
              <a:t>i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tr-TR" dirty="0" smtClean="0"/>
              <a:t>&amp;</a:t>
            </a:r>
            <a:r>
              <a:rPr lang="en-US" dirty="0" smtClean="0"/>
              <a:t> </a:t>
            </a:r>
            <a:r>
              <a:rPr lang="en-US" dirty="0"/>
              <a:t>Proposed </a:t>
            </a:r>
            <a:r>
              <a:rPr lang="tr-TR" dirty="0" smtClean="0"/>
              <a:t>T</a:t>
            </a:r>
            <a:r>
              <a:rPr lang="en-US" dirty="0" err="1" smtClean="0"/>
              <a:t>ests</a:t>
            </a:r>
            <a:endParaRPr lang="tr-TR" dirty="0" smtClean="0"/>
          </a:p>
          <a:p>
            <a:r>
              <a:rPr lang="tr-TR" dirty="0" err="1" smtClean="0"/>
              <a:t>Unemployment</a:t>
            </a:r>
            <a:r>
              <a:rPr lang="tr-TR" dirty="0" smtClean="0"/>
              <a:t> &amp; Migration </a:t>
            </a:r>
            <a:r>
              <a:rPr lang="tr-TR" dirty="0" err="1" smtClean="0"/>
              <a:t>Relation</a:t>
            </a:r>
            <a:r>
              <a:rPr lang="tr-TR" dirty="0" smtClean="0"/>
              <a:t> &amp;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Factors</a:t>
            </a:r>
            <a:r>
              <a:rPr lang="tr-TR" dirty="0" smtClean="0"/>
              <a:t> &amp; </a:t>
            </a:r>
            <a:r>
              <a:rPr lang="tr-TR" dirty="0" err="1" smtClean="0"/>
              <a:t>Insight</a:t>
            </a:r>
            <a:endParaRPr lang="tr-TR" dirty="0" smtClean="0"/>
          </a:p>
          <a:p>
            <a:r>
              <a:rPr lang="en-US" dirty="0" smtClean="0"/>
              <a:t>Potent</a:t>
            </a:r>
            <a:r>
              <a:rPr lang="tr-TR" dirty="0" smtClean="0"/>
              <a:t>i</a:t>
            </a:r>
            <a:r>
              <a:rPr lang="en-US" dirty="0" smtClean="0"/>
              <a:t>al </a:t>
            </a:r>
            <a:r>
              <a:rPr lang="tr-TR" dirty="0" smtClean="0"/>
              <a:t>P</a:t>
            </a:r>
            <a:r>
              <a:rPr lang="en-US" dirty="0" err="1" smtClean="0"/>
              <a:t>roducts</a:t>
            </a:r>
            <a:r>
              <a:rPr lang="en-US" dirty="0" smtClean="0"/>
              <a:t> </a:t>
            </a:r>
            <a:r>
              <a:rPr lang="tr-TR" dirty="0"/>
              <a:t>o</a:t>
            </a:r>
            <a:r>
              <a:rPr lang="en-US" dirty="0" smtClean="0"/>
              <a:t>r </a:t>
            </a:r>
            <a:r>
              <a:rPr lang="tr-TR" dirty="0" smtClean="0"/>
              <a:t>H</a:t>
            </a:r>
            <a:r>
              <a:rPr lang="en-US" dirty="0" err="1" smtClean="0"/>
              <a:t>ow</a:t>
            </a:r>
            <a:r>
              <a:rPr lang="en-US" dirty="0" smtClean="0"/>
              <a:t> </a:t>
            </a:r>
            <a:r>
              <a:rPr lang="tr-TR" dirty="0" smtClean="0"/>
              <a:t>T</a:t>
            </a:r>
            <a:r>
              <a:rPr lang="en-US" dirty="0" smtClean="0"/>
              <a:t>o </a:t>
            </a:r>
            <a:r>
              <a:rPr lang="tr-TR" dirty="0" smtClean="0"/>
              <a:t>C</a:t>
            </a:r>
            <a:r>
              <a:rPr lang="en-US" dirty="0" err="1" smtClean="0"/>
              <a:t>onvert</a:t>
            </a:r>
            <a:r>
              <a:rPr lang="en-US" dirty="0" smtClean="0"/>
              <a:t> </a:t>
            </a:r>
            <a:r>
              <a:rPr lang="tr-TR" dirty="0" err="1"/>
              <a:t>T</a:t>
            </a:r>
            <a:r>
              <a:rPr lang="tr-TR" dirty="0" err="1" smtClean="0"/>
              <a:t>his</a:t>
            </a:r>
            <a:r>
              <a:rPr lang="en-US" dirty="0" smtClean="0"/>
              <a:t> </a:t>
            </a:r>
            <a:r>
              <a:rPr lang="tr-TR" dirty="0" smtClean="0"/>
              <a:t>P</a:t>
            </a:r>
            <a:r>
              <a:rPr lang="en-US" dirty="0" err="1" smtClean="0"/>
              <a:t>roject</a:t>
            </a:r>
            <a:r>
              <a:rPr lang="en-US" dirty="0" smtClean="0"/>
              <a:t> </a:t>
            </a:r>
            <a:r>
              <a:rPr lang="tr-TR" dirty="0" smtClean="0"/>
              <a:t>T</a:t>
            </a:r>
            <a:r>
              <a:rPr lang="en-US" dirty="0" smtClean="0"/>
              <a:t>o </a:t>
            </a:r>
            <a:r>
              <a:rPr lang="en-US" dirty="0"/>
              <a:t>a </a:t>
            </a:r>
            <a:r>
              <a:rPr lang="tr-TR" dirty="0" err="1" smtClean="0"/>
              <a:t>S</a:t>
            </a:r>
            <a:r>
              <a:rPr lang="en-US" dirty="0" err="1" smtClean="0"/>
              <a:t>erv</a:t>
            </a:r>
            <a:r>
              <a:rPr lang="tr-TR" dirty="0"/>
              <a:t>ı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tr-TR" dirty="0"/>
              <a:t>o</a:t>
            </a:r>
            <a:r>
              <a:rPr lang="en-US" dirty="0" smtClean="0"/>
              <a:t>r </a:t>
            </a:r>
            <a:r>
              <a:rPr lang="tr-TR" dirty="0" smtClean="0"/>
              <a:t>P</a:t>
            </a:r>
            <a:r>
              <a:rPr lang="en-US" dirty="0" err="1" smtClean="0"/>
              <a:t>roduct</a:t>
            </a:r>
            <a:endParaRPr lang="tr-TR" dirty="0" smtClean="0"/>
          </a:p>
          <a:p>
            <a:r>
              <a:rPr lang="tr-TR" dirty="0" err="1" smtClean="0"/>
              <a:t>Issues</a:t>
            </a:r>
            <a:r>
              <a:rPr lang="tr-TR" dirty="0" smtClean="0"/>
              <a:t> </a:t>
            </a:r>
            <a:r>
              <a:rPr lang="tr-TR" dirty="0" err="1" smtClean="0"/>
              <a:t>Related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Data </a:t>
            </a:r>
            <a:r>
              <a:rPr lang="tr-TR" dirty="0" err="1" smtClean="0"/>
              <a:t>Engineering</a:t>
            </a:r>
            <a:endParaRPr lang="tr-TR" dirty="0"/>
          </a:p>
          <a:p>
            <a:r>
              <a:rPr lang="tr-TR" dirty="0" err="1" smtClean="0"/>
              <a:t>Issues</a:t>
            </a:r>
            <a:r>
              <a:rPr lang="tr-TR" dirty="0" smtClean="0"/>
              <a:t> </a:t>
            </a:r>
            <a:r>
              <a:rPr lang="tr-TR" dirty="0" err="1" smtClean="0"/>
              <a:t>Related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Ethics</a:t>
            </a:r>
            <a:endParaRPr lang="tr-TR" dirty="0" smtClean="0"/>
          </a:p>
          <a:p>
            <a:r>
              <a:rPr lang="tr-TR" dirty="0" err="1" smtClean="0"/>
              <a:t>Conclusion</a:t>
            </a:r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3409463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11047411" cy="135780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Imm</a:t>
            </a:r>
            <a:r>
              <a:rPr lang="tr-TR" dirty="0" smtClean="0"/>
              <a:t>ı</a:t>
            </a:r>
            <a:r>
              <a:rPr lang="en-US" dirty="0" err="1" smtClean="0"/>
              <a:t>grat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and </a:t>
            </a:r>
            <a:r>
              <a:rPr lang="en-US" dirty="0" err="1" smtClean="0"/>
              <a:t>Em</a:t>
            </a:r>
            <a:r>
              <a:rPr lang="tr-TR" dirty="0" smtClean="0"/>
              <a:t>ı</a:t>
            </a:r>
            <a:r>
              <a:rPr lang="en-US" dirty="0" err="1" smtClean="0"/>
              <a:t>grat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Trends Over Age </a:t>
            </a:r>
            <a:r>
              <a:rPr lang="en-US" dirty="0" smtClean="0"/>
              <a:t>Groups</a:t>
            </a:r>
            <a:r>
              <a:rPr lang="tr-TR" dirty="0" smtClean="0"/>
              <a:t> </a:t>
            </a:r>
            <a:r>
              <a:rPr lang="tr-TR" dirty="0" err="1" smtClean="0"/>
              <a:t>In</a:t>
            </a:r>
            <a:r>
              <a:rPr lang="tr-TR" dirty="0" smtClean="0"/>
              <a:t> 2022</a:t>
            </a:r>
            <a:r>
              <a:rPr lang="en-US" dirty="0"/>
              <a:t/>
            </a:r>
            <a:br>
              <a:rPr lang="en-US" dirty="0"/>
            </a:b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08994"/>
            <a:ext cx="8166538" cy="593198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8166538" y="1008994"/>
            <a:ext cx="40254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given</a:t>
            </a:r>
            <a:r>
              <a:rPr lang="tr-TR" dirty="0" smtClean="0"/>
              <a:t> data, it is </a:t>
            </a:r>
            <a:r>
              <a:rPr lang="tr-TR" dirty="0" err="1" smtClean="0"/>
              <a:t>clear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say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who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older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massively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likely</a:t>
            </a:r>
            <a:r>
              <a:rPr lang="tr-TR" dirty="0" smtClean="0"/>
              <a:t> not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emigrate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immigrate</a:t>
            </a:r>
            <a:r>
              <a:rPr lang="tr-TR" dirty="0" smtClean="0"/>
              <a:t>. </a:t>
            </a:r>
            <a:r>
              <a:rPr lang="tr-TR" dirty="0" err="1" smtClean="0"/>
              <a:t>However</a:t>
            </a:r>
            <a:r>
              <a:rPr lang="tr-TR" dirty="0" smtClean="0"/>
              <a:t>, in </a:t>
            </a:r>
            <a:r>
              <a:rPr lang="tr-TR" dirty="0" err="1" smtClean="0"/>
              <a:t>ages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25-29, </a:t>
            </a:r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70000 </a:t>
            </a:r>
            <a:r>
              <a:rPr lang="tr-TR" dirty="0" err="1" smtClean="0"/>
              <a:t>emigrantst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60000 </a:t>
            </a:r>
            <a:r>
              <a:rPr lang="tr-TR" dirty="0" err="1" smtClean="0"/>
              <a:t>immigrants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young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in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best</a:t>
            </a:r>
            <a:r>
              <a:rPr lang="tr-TR" dirty="0" smtClean="0"/>
              <a:t> </a:t>
            </a:r>
            <a:r>
              <a:rPr lang="tr-TR" dirty="0" err="1" smtClean="0"/>
              <a:t>productive</a:t>
            </a:r>
            <a:r>
              <a:rPr lang="tr-TR" dirty="0" smtClean="0"/>
              <a:t> </a:t>
            </a:r>
            <a:r>
              <a:rPr lang="tr-TR" dirty="0" err="1" smtClean="0"/>
              <a:t>stages</a:t>
            </a:r>
            <a:r>
              <a:rPr lang="tr-TR" dirty="0" smtClean="0"/>
              <a:t> of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lives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they</a:t>
            </a:r>
            <a:r>
              <a:rPr lang="tr-TR" dirty="0" smtClean="0"/>
              <a:t> </a:t>
            </a:r>
            <a:r>
              <a:rPr lang="tr-TR" dirty="0" err="1" smtClean="0"/>
              <a:t>emigrate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Turkey</a:t>
            </a:r>
            <a:r>
              <a:rPr lang="tr-TR" dirty="0" smtClean="0"/>
              <a:t>, </a:t>
            </a:r>
            <a:r>
              <a:rPr lang="tr-TR" dirty="0" err="1" smtClean="0"/>
              <a:t>so</a:t>
            </a:r>
            <a:r>
              <a:rPr lang="tr-TR" dirty="0" smtClean="0"/>
              <a:t> </a:t>
            </a:r>
            <a:r>
              <a:rPr lang="tr-TR" dirty="0" err="1" smtClean="0"/>
              <a:t>researching</a:t>
            </a:r>
            <a:r>
              <a:rPr lang="tr-TR" dirty="0" smtClean="0"/>
              <a:t> </a:t>
            </a:r>
            <a:r>
              <a:rPr lang="tr-TR" dirty="0" err="1" smtClean="0"/>
              <a:t>reasons</a:t>
            </a:r>
            <a:r>
              <a:rPr lang="tr-TR" dirty="0" smtClean="0"/>
              <a:t>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migrate</a:t>
            </a:r>
            <a:r>
              <a:rPr lang="tr-TR" dirty="0" smtClean="0"/>
              <a:t> is </a:t>
            </a:r>
            <a:r>
              <a:rPr lang="tr-TR" dirty="0" err="1" smtClean="0"/>
              <a:t>beneficial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Turkey</a:t>
            </a:r>
            <a:r>
              <a:rPr lang="tr-TR" dirty="0"/>
              <a:t> </a:t>
            </a:r>
            <a:r>
              <a:rPr lang="tr-TR" dirty="0" err="1" smtClean="0"/>
              <a:t>to</a:t>
            </a:r>
            <a:r>
              <a:rPr lang="tr-TR" dirty="0"/>
              <a:t> </a:t>
            </a:r>
            <a:r>
              <a:rPr lang="tr-TR" dirty="0" err="1" smtClean="0"/>
              <a:t>make</a:t>
            </a:r>
            <a:r>
              <a:rPr lang="tr-TR" dirty="0" smtClean="0"/>
              <a:t> </a:t>
            </a:r>
            <a:r>
              <a:rPr lang="tr-TR" dirty="0" err="1" smtClean="0"/>
              <a:t>them</a:t>
            </a:r>
            <a:r>
              <a:rPr lang="tr-TR" dirty="0" smtClean="0"/>
              <a:t> </a:t>
            </a:r>
            <a:r>
              <a:rPr lang="tr-TR" dirty="0" err="1" smtClean="0"/>
              <a:t>participate</a:t>
            </a:r>
            <a:r>
              <a:rPr lang="tr-TR" dirty="0" smtClean="0"/>
              <a:t> in </a:t>
            </a:r>
            <a:r>
              <a:rPr lang="tr-TR" dirty="0" err="1" smtClean="0"/>
              <a:t>workforce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younger</a:t>
            </a:r>
            <a:r>
              <a:rPr lang="tr-TR" dirty="0" smtClean="0"/>
              <a:t> but not </a:t>
            </a:r>
            <a:r>
              <a:rPr lang="tr-TR" dirty="0" err="1" smtClean="0"/>
              <a:t>children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emigrating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they</a:t>
            </a:r>
            <a:r>
              <a:rPr lang="tr-TR" dirty="0" smtClean="0"/>
              <a:t> </a:t>
            </a:r>
            <a:r>
              <a:rPr lang="tr-TR" dirty="0" err="1" smtClean="0"/>
              <a:t>immigrate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age</a:t>
            </a:r>
            <a:r>
              <a:rPr lang="tr-TR" dirty="0" smtClean="0"/>
              <a:t> </a:t>
            </a:r>
            <a:r>
              <a:rPr lang="tr-TR" dirty="0" err="1" smtClean="0"/>
              <a:t>groups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immigrating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they</a:t>
            </a:r>
            <a:r>
              <a:rPr lang="tr-TR" dirty="0" smtClean="0"/>
              <a:t> </a:t>
            </a:r>
            <a:r>
              <a:rPr lang="tr-TR" dirty="0" err="1" smtClean="0"/>
              <a:t>emigrate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It</a:t>
            </a:r>
            <a:r>
              <a:rPr lang="tr-TR" dirty="0" smtClean="0"/>
              <a:t> can be </a:t>
            </a:r>
            <a:r>
              <a:rPr lang="tr-TR" dirty="0" err="1" smtClean="0"/>
              <a:t>inferred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middle</a:t>
            </a:r>
            <a:r>
              <a:rPr lang="tr-TR" dirty="0" smtClean="0"/>
              <a:t> </a:t>
            </a:r>
            <a:r>
              <a:rPr lang="tr-TR" dirty="0" err="1" smtClean="0"/>
              <a:t>aged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likely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move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5593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11047412" cy="1261241"/>
          </a:xfrm>
        </p:spPr>
        <p:txBody>
          <a:bodyPr/>
          <a:lstStyle/>
          <a:p>
            <a:r>
              <a:rPr lang="tr-TR" dirty="0" err="1"/>
              <a:t>Reasons</a:t>
            </a:r>
            <a:r>
              <a:rPr lang="tr-TR" dirty="0"/>
              <a:t> of </a:t>
            </a:r>
            <a:r>
              <a:rPr lang="tr-TR" dirty="0" err="1"/>
              <a:t>Internal</a:t>
            </a:r>
            <a:r>
              <a:rPr lang="tr-TR" dirty="0"/>
              <a:t> </a:t>
            </a:r>
            <a:r>
              <a:rPr lang="tr-TR" dirty="0" err="1" smtClean="0"/>
              <a:t>MIgratıon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51338"/>
            <a:ext cx="8371491" cy="600666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8371490" y="851338"/>
            <a:ext cx="38205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2018 </a:t>
            </a:r>
            <a:r>
              <a:rPr lang="tr-TR" dirty="0" err="1" smtClean="0"/>
              <a:t>and</a:t>
            </a:r>
            <a:r>
              <a:rPr lang="tr-TR" dirty="0" smtClean="0"/>
              <a:t> 2022,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migrated</a:t>
            </a:r>
            <a:r>
              <a:rPr lang="tr-TR" dirty="0" smtClean="0"/>
              <a:t> </a:t>
            </a:r>
            <a:r>
              <a:rPr lang="tr-TR" dirty="0" err="1" smtClean="0"/>
              <a:t>internally</a:t>
            </a:r>
            <a:r>
              <a:rPr lang="tr-TR" dirty="0" smtClean="0"/>
              <a:t> </a:t>
            </a:r>
            <a:r>
              <a:rPr lang="tr-TR" dirty="0" err="1" smtClean="0"/>
              <a:t>most</a:t>
            </a:r>
            <a:r>
              <a:rPr lang="tr-TR" dirty="0" smtClean="0"/>
              <a:t> of </a:t>
            </a:r>
            <a:r>
              <a:rPr lang="tr-TR" dirty="0" err="1" smtClean="0"/>
              <a:t>because</a:t>
            </a:r>
            <a:r>
              <a:rPr lang="tr-TR" dirty="0" smtClean="0"/>
              <a:t>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family</a:t>
            </a:r>
            <a:r>
              <a:rPr lang="tr-TR" dirty="0" smtClean="0"/>
              <a:t> </a:t>
            </a:r>
            <a:r>
              <a:rPr lang="tr-TR" dirty="0" err="1" smtClean="0"/>
              <a:t>moved</a:t>
            </a:r>
            <a:r>
              <a:rPr lang="tr-TR" dirty="0"/>
              <a:t> </a:t>
            </a:r>
            <a:r>
              <a:rPr lang="tr-TR" dirty="0" err="1" smtClean="0"/>
              <a:t>except</a:t>
            </a:r>
            <a:r>
              <a:rPr lang="tr-TR" dirty="0" smtClean="0"/>
              <a:t> </a:t>
            </a:r>
            <a:r>
              <a:rPr lang="tr-TR" dirty="0" err="1" smtClean="0"/>
              <a:t>year</a:t>
            </a:r>
            <a:r>
              <a:rPr lang="tr-TR" dirty="0" smtClean="0"/>
              <a:t> 2021 </a:t>
            </a:r>
            <a:r>
              <a:rPr lang="tr-TR" dirty="0" err="1" smtClean="0"/>
              <a:t>where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is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</a:t>
            </a:r>
            <a:r>
              <a:rPr lang="tr-TR" dirty="0" err="1" smtClean="0"/>
              <a:t>one</a:t>
            </a:r>
            <a:r>
              <a:rPr lang="tr-TR" dirty="0" smtClean="0"/>
              <a:t> </a:t>
            </a:r>
            <a:r>
              <a:rPr lang="tr-TR" dirty="0" err="1" smtClean="0"/>
              <a:t>reason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family</a:t>
            </a:r>
            <a:r>
              <a:rPr lang="tr-TR" dirty="0" smtClean="0"/>
              <a:t> is </a:t>
            </a:r>
            <a:r>
              <a:rPr lang="tr-TR" dirty="0" err="1" smtClean="0"/>
              <a:t>second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3 </a:t>
            </a:r>
            <a:r>
              <a:rPr lang="tr-TR" dirty="0" err="1" smtClean="0"/>
              <a:t>reasons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biggest</a:t>
            </a:r>
            <a:r>
              <a:rPr lang="tr-TR" dirty="0" smtClean="0"/>
              <a:t> </a:t>
            </a:r>
            <a:r>
              <a:rPr lang="tr-TR" dirty="0" err="1" smtClean="0"/>
              <a:t>motivations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migrate</a:t>
            </a:r>
            <a:r>
              <a:rPr lang="tr-TR" dirty="0" smtClean="0"/>
              <a:t> </a:t>
            </a:r>
            <a:r>
              <a:rPr lang="tr-TR" dirty="0" err="1" smtClean="0"/>
              <a:t>internally</a:t>
            </a:r>
            <a:r>
              <a:rPr lang="tr-TR" dirty="0" smtClean="0"/>
              <a:t>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move</a:t>
            </a:r>
            <a:r>
              <a:rPr lang="tr-TR" dirty="0" smtClean="0"/>
              <a:t> of </a:t>
            </a:r>
            <a:r>
              <a:rPr lang="tr-TR" dirty="0" err="1" smtClean="0"/>
              <a:t>family</a:t>
            </a:r>
            <a:r>
              <a:rPr lang="tr-TR" dirty="0" smtClean="0"/>
              <a:t>,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better</a:t>
            </a:r>
            <a:r>
              <a:rPr lang="tr-TR" dirty="0" smtClean="0"/>
              <a:t> </a:t>
            </a:r>
            <a:r>
              <a:rPr lang="tr-TR" dirty="0" err="1" smtClean="0"/>
              <a:t>housing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living</a:t>
            </a:r>
            <a:r>
              <a:rPr lang="tr-TR" dirty="0" smtClean="0"/>
              <a:t> </a:t>
            </a:r>
            <a:r>
              <a:rPr lang="tr-TR" dirty="0" err="1" smtClean="0"/>
              <a:t>conditions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reasons</a:t>
            </a:r>
            <a:r>
              <a:rPr lang="tr-TR" dirty="0" smtClean="0"/>
              <a:t> </a:t>
            </a:r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comes</a:t>
            </a:r>
            <a:r>
              <a:rPr lang="tr-TR" dirty="0" smtClean="0"/>
              <a:t> </a:t>
            </a:r>
            <a:r>
              <a:rPr lang="tr-TR" dirty="0" err="1" smtClean="0"/>
              <a:t>unknown</a:t>
            </a:r>
            <a:r>
              <a:rPr lang="tr-TR" dirty="0" smtClean="0"/>
              <a:t> </a:t>
            </a:r>
            <a:r>
              <a:rPr lang="tr-TR" dirty="0" err="1" smtClean="0"/>
              <a:t>reasons</a:t>
            </a:r>
            <a:r>
              <a:rPr lang="tr-TR" dirty="0" smtClean="0"/>
              <a:t>, </a:t>
            </a:r>
            <a:r>
              <a:rPr lang="tr-TR" dirty="0" err="1" smtClean="0"/>
              <a:t>migrating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job</a:t>
            </a:r>
            <a:r>
              <a:rPr lang="tr-TR" dirty="0" smtClean="0"/>
              <a:t>, </a:t>
            </a:r>
            <a:r>
              <a:rPr lang="tr-TR" dirty="0" err="1" smtClean="0"/>
              <a:t>job</a:t>
            </a:r>
            <a:r>
              <a:rPr lang="tr-TR" dirty="0" smtClean="0"/>
              <a:t> </a:t>
            </a:r>
            <a:r>
              <a:rPr lang="tr-TR" dirty="0" err="1" smtClean="0"/>
              <a:t>change</a:t>
            </a:r>
            <a:r>
              <a:rPr lang="tr-TR" dirty="0" smtClean="0"/>
              <a:t>, </a:t>
            </a:r>
            <a:r>
              <a:rPr lang="tr-TR" dirty="0" err="1" smtClean="0"/>
              <a:t>marriage</a:t>
            </a:r>
            <a:r>
              <a:rPr lang="tr-TR" dirty="0" smtClean="0"/>
              <a:t>,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reasons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smtClean="0"/>
              <a:t>People </a:t>
            </a:r>
            <a:r>
              <a:rPr lang="tr-TR" dirty="0" err="1" smtClean="0"/>
              <a:t>migrated</a:t>
            </a:r>
            <a:r>
              <a:rPr lang="tr-TR" dirty="0" smtClean="0"/>
              <a:t> </a:t>
            </a:r>
            <a:r>
              <a:rPr lang="tr-TR" dirty="0" err="1" smtClean="0"/>
              <a:t>internally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least</a:t>
            </a:r>
            <a:r>
              <a:rPr lang="tr-TR" dirty="0" smtClean="0"/>
              <a:t> </a:t>
            </a:r>
            <a:r>
              <a:rPr lang="tr-TR" dirty="0" err="1" smtClean="0"/>
              <a:t>because</a:t>
            </a:r>
            <a:r>
              <a:rPr lang="tr-TR" dirty="0" smtClean="0"/>
              <a:t> of </a:t>
            </a:r>
            <a:r>
              <a:rPr lang="tr-TR" dirty="0" err="1" smtClean="0"/>
              <a:t>retirement</a:t>
            </a:r>
            <a:r>
              <a:rPr lang="tr-TR" dirty="0" smtClean="0"/>
              <a:t>. </a:t>
            </a:r>
            <a:r>
              <a:rPr lang="tr-TR" dirty="0" err="1" smtClean="0"/>
              <a:t>So</a:t>
            </a:r>
            <a:r>
              <a:rPr lang="tr-TR" dirty="0" smtClean="0"/>
              <a:t> it can be </a:t>
            </a:r>
            <a:r>
              <a:rPr lang="tr-TR" dirty="0" err="1" smtClean="0"/>
              <a:t>inferred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mostly</a:t>
            </a:r>
            <a:r>
              <a:rPr lang="tr-TR" dirty="0" smtClean="0"/>
              <a:t> </a:t>
            </a:r>
            <a:r>
              <a:rPr lang="tr-TR" dirty="0" err="1" smtClean="0"/>
              <a:t>stayed</a:t>
            </a:r>
            <a:r>
              <a:rPr lang="tr-TR" dirty="0" smtClean="0"/>
              <a:t> </a:t>
            </a:r>
            <a:r>
              <a:rPr lang="tr-TR" dirty="0" err="1" smtClean="0"/>
              <a:t>where</a:t>
            </a:r>
            <a:r>
              <a:rPr lang="tr-TR" dirty="0" smtClean="0"/>
              <a:t> </a:t>
            </a:r>
            <a:r>
              <a:rPr lang="tr-TR" dirty="0" err="1" smtClean="0"/>
              <a:t>they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retirement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28778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362606"/>
            <a:ext cx="9905998" cy="995195"/>
          </a:xfrm>
        </p:spPr>
        <p:txBody>
          <a:bodyPr>
            <a:normAutofit fontScale="90000"/>
          </a:bodyPr>
          <a:lstStyle/>
          <a:p>
            <a:r>
              <a:rPr lang="en-US" dirty="0"/>
              <a:t>Net </a:t>
            </a:r>
            <a:r>
              <a:rPr lang="en-US" dirty="0" smtClean="0"/>
              <a:t>M</a:t>
            </a:r>
            <a:r>
              <a:rPr lang="tr-TR" dirty="0" smtClean="0"/>
              <a:t>ı</a:t>
            </a:r>
            <a:r>
              <a:rPr lang="en-US" dirty="0" err="1" smtClean="0"/>
              <a:t>grat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of </a:t>
            </a:r>
            <a:r>
              <a:rPr lang="en-US" dirty="0" err="1" smtClean="0"/>
              <a:t>Reg</a:t>
            </a:r>
            <a:r>
              <a:rPr lang="tr-TR" dirty="0" smtClean="0"/>
              <a:t>ı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en-US" dirty="0"/>
              <a:t>Over Years</a:t>
            </a:r>
            <a:br>
              <a:rPr lang="en-US" dirty="0"/>
            </a:b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0884"/>
            <a:ext cx="8056180" cy="572562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8056180" y="1150884"/>
            <a:ext cx="41358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2008 </a:t>
            </a:r>
            <a:r>
              <a:rPr lang="tr-TR" dirty="0" err="1" smtClean="0"/>
              <a:t>and</a:t>
            </a:r>
            <a:r>
              <a:rPr lang="tr-TR" dirty="0" smtClean="0"/>
              <a:t> 2022, </a:t>
            </a:r>
            <a:r>
              <a:rPr lang="tr-TR" dirty="0" err="1" smtClean="0"/>
              <a:t>different</a:t>
            </a:r>
            <a:r>
              <a:rPr lang="tr-TR" dirty="0" smtClean="0"/>
              <a:t> </a:t>
            </a:r>
            <a:r>
              <a:rPr lang="tr-TR" dirty="0" err="1" smtClean="0"/>
              <a:t>regions</a:t>
            </a:r>
            <a:r>
              <a:rPr lang="tr-TR" dirty="0" smtClean="0"/>
              <a:t> of </a:t>
            </a:r>
            <a:r>
              <a:rPr lang="tr-TR" dirty="0" err="1" smtClean="0"/>
              <a:t>Turkey’s</a:t>
            </a:r>
            <a:r>
              <a:rPr lang="tr-TR" dirty="0" smtClean="0"/>
              <a:t> net </a:t>
            </a:r>
            <a:r>
              <a:rPr lang="tr-TR" dirty="0" err="1" smtClean="0"/>
              <a:t>migration</a:t>
            </a:r>
            <a:r>
              <a:rPr lang="tr-TR" dirty="0" smtClean="0"/>
              <a:t> </a:t>
            </a:r>
            <a:r>
              <a:rPr lang="tr-TR" dirty="0" err="1" smtClean="0"/>
              <a:t>numbers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given</a:t>
            </a:r>
            <a:r>
              <a:rPr lang="tr-TR" dirty="0"/>
              <a:t> </a:t>
            </a:r>
            <a:r>
              <a:rPr lang="tr-TR" dirty="0" smtClean="0"/>
              <a:t>in </a:t>
            </a:r>
            <a:r>
              <a:rPr lang="tr-TR" dirty="0" err="1" smtClean="0"/>
              <a:t>the</a:t>
            </a:r>
            <a:r>
              <a:rPr lang="tr-TR" dirty="0" smtClean="0"/>
              <a:t> data. </a:t>
            </a:r>
            <a:r>
              <a:rPr lang="tr-TR" dirty="0" err="1" smtClean="0"/>
              <a:t>There</a:t>
            </a:r>
            <a:r>
              <a:rPr lang="tr-TR" dirty="0" smtClean="0"/>
              <a:t> is a </a:t>
            </a:r>
            <a:r>
              <a:rPr lang="tr-TR" dirty="0" err="1" smtClean="0"/>
              <a:t>noticeable</a:t>
            </a:r>
            <a:r>
              <a:rPr lang="tr-TR" dirty="0" smtClean="0"/>
              <a:t> </a:t>
            </a:r>
            <a:r>
              <a:rPr lang="tr-TR" dirty="0" err="1" smtClean="0"/>
              <a:t>change</a:t>
            </a:r>
            <a:r>
              <a:rPr lang="tr-TR" dirty="0" smtClean="0"/>
              <a:t> in </a:t>
            </a:r>
            <a:r>
              <a:rPr lang="tr-TR" dirty="0" err="1" smtClean="0"/>
              <a:t>Istanbul’s</a:t>
            </a:r>
            <a:r>
              <a:rPr lang="tr-TR" dirty="0" smtClean="0"/>
              <a:t> </a:t>
            </a:r>
            <a:r>
              <a:rPr lang="tr-TR" dirty="0" err="1" smtClean="0"/>
              <a:t>graph</a:t>
            </a:r>
            <a:r>
              <a:rPr lang="tr-TR" dirty="0"/>
              <a:t> </a:t>
            </a:r>
            <a:r>
              <a:rPr lang="tr-TR" dirty="0" smtClean="0"/>
              <a:t>in 2018 </a:t>
            </a:r>
            <a:r>
              <a:rPr lang="tr-TR" dirty="0" err="1" smtClean="0"/>
              <a:t>where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city</a:t>
            </a:r>
            <a:r>
              <a:rPr lang="tr-TR" dirty="0" smtClean="0"/>
              <a:t> </a:t>
            </a:r>
            <a:r>
              <a:rPr lang="tr-TR" dirty="0" err="1" smtClean="0"/>
              <a:t>lost</a:t>
            </a:r>
            <a:r>
              <a:rPr lang="tr-TR" dirty="0" smtClean="0"/>
              <a:t> </a:t>
            </a:r>
            <a:r>
              <a:rPr lang="tr-TR" dirty="0" err="1" smtClean="0"/>
              <a:t>around</a:t>
            </a:r>
            <a:r>
              <a:rPr lang="tr-TR" dirty="0" smtClean="0"/>
              <a:t> 200.000 </a:t>
            </a:r>
            <a:r>
              <a:rPr lang="tr-TR" dirty="0" err="1" smtClean="0"/>
              <a:t>people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regions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gaining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East Marmara, </a:t>
            </a:r>
            <a:r>
              <a:rPr lang="tr-TR" dirty="0" err="1" smtClean="0"/>
              <a:t>Istanbul</a:t>
            </a:r>
            <a:r>
              <a:rPr lang="tr-TR" dirty="0" smtClean="0"/>
              <a:t> </a:t>
            </a:r>
            <a:r>
              <a:rPr lang="tr-TR" dirty="0" err="1" smtClean="0"/>
              <a:t>except</a:t>
            </a:r>
            <a:r>
              <a:rPr lang="tr-TR" dirty="0" smtClean="0"/>
              <a:t> </a:t>
            </a:r>
            <a:r>
              <a:rPr lang="tr-TR" dirty="0" err="1" smtClean="0"/>
              <a:t>year</a:t>
            </a:r>
            <a:r>
              <a:rPr lang="tr-TR" dirty="0" smtClean="0"/>
              <a:t> 2018, </a:t>
            </a:r>
            <a:r>
              <a:rPr lang="tr-TR" dirty="0" err="1" smtClean="0"/>
              <a:t>Aegea</a:t>
            </a:r>
            <a:r>
              <a:rPr lang="tr-TR" dirty="0" smtClean="0"/>
              <a:t>, West Anatolia, West Marmara.</a:t>
            </a:r>
          </a:p>
          <a:p>
            <a:endParaRPr lang="tr-TR" dirty="0"/>
          </a:p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regions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losing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South East Anatolia, </a:t>
            </a:r>
            <a:r>
              <a:rPr lang="tr-TR" dirty="0" err="1" smtClean="0"/>
              <a:t>Middle</a:t>
            </a:r>
            <a:r>
              <a:rPr lang="tr-TR" dirty="0" smtClean="0"/>
              <a:t> East Anatolia, North East Anatolia, West </a:t>
            </a:r>
            <a:r>
              <a:rPr lang="tr-TR" dirty="0" err="1" smtClean="0"/>
              <a:t>Blacksea</a:t>
            </a:r>
            <a:r>
              <a:rPr lang="tr-TR" dirty="0" smtClean="0"/>
              <a:t>, </a:t>
            </a:r>
            <a:r>
              <a:rPr lang="tr-TR" dirty="0" err="1" smtClean="0"/>
              <a:t>Middle</a:t>
            </a:r>
            <a:r>
              <a:rPr lang="tr-TR" dirty="0" smtClean="0"/>
              <a:t> Anatolia.</a:t>
            </a:r>
          </a:p>
          <a:p>
            <a:endParaRPr lang="tr-TR" dirty="0"/>
          </a:p>
          <a:p>
            <a:r>
              <a:rPr lang="tr-TR" dirty="0" err="1" smtClean="0"/>
              <a:t>Regions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</a:t>
            </a:r>
            <a:r>
              <a:rPr lang="tr-TR" dirty="0" err="1" smtClean="0"/>
              <a:t>Mediterranian</a:t>
            </a:r>
            <a:r>
              <a:rPr lang="tr-TR" dirty="0" smtClean="0"/>
              <a:t> </a:t>
            </a:r>
            <a:r>
              <a:rPr lang="tr-TR" dirty="0" err="1" smtClean="0"/>
              <a:t>Sea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East </a:t>
            </a:r>
            <a:r>
              <a:rPr lang="tr-TR" dirty="0" err="1" smtClean="0"/>
              <a:t>Blacksea</a:t>
            </a:r>
            <a:r>
              <a:rPr lang="tr-TR" dirty="0" smtClean="0"/>
              <a:t> is </a:t>
            </a:r>
            <a:r>
              <a:rPr lang="tr-TR" dirty="0" err="1" smtClean="0"/>
              <a:t>waving</a:t>
            </a:r>
            <a:r>
              <a:rPr lang="tr-TR" dirty="0" smtClean="0"/>
              <a:t> </a:t>
            </a:r>
            <a:r>
              <a:rPr lang="tr-TR" dirty="0" err="1" smtClean="0"/>
              <a:t>around</a:t>
            </a:r>
            <a:r>
              <a:rPr lang="tr-TR" dirty="0" smtClean="0"/>
              <a:t> 0 net </a:t>
            </a:r>
            <a:r>
              <a:rPr lang="tr-TR" dirty="0" err="1" smtClean="0"/>
              <a:t>change</a:t>
            </a:r>
            <a:r>
              <a:rPr lang="tr-T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099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-1" y="0"/>
            <a:ext cx="11047412" cy="898634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Effects </a:t>
            </a:r>
            <a:r>
              <a:rPr lang="en-US" dirty="0"/>
              <a:t>of </a:t>
            </a:r>
            <a:r>
              <a:rPr lang="en-US" dirty="0" err="1" smtClean="0"/>
              <a:t>Educat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Levels over Unemployment Rate</a:t>
            </a:r>
            <a:br>
              <a:rPr lang="en-US" dirty="0"/>
            </a:b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98634"/>
            <a:ext cx="8261131" cy="5959366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8261130" y="785162"/>
            <a:ext cx="393087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Turkey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2014 </a:t>
            </a:r>
            <a:r>
              <a:rPr lang="tr-TR" dirty="0" err="1" smtClean="0"/>
              <a:t>and</a:t>
            </a:r>
            <a:r>
              <a:rPr lang="tr-TR" dirty="0" smtClean="0"/>
              <a:t> 2022, </a:t>
            </a:r>
            <a:r>
              <a:rPr lang="tr-TR" dirty="0" err="1" smtClean="0"/>
              <a:t>high</a:t>
            </a:r>
            <a:r>
              <a:rPr lang="tr-TR" dirty="0" smtClean="0"/>
              <a:t> </a:t>
            </a:r>
            <a:r>
              <a:rPr lang="tr-TR" dirty="0" err="1" smtClean="0"/>
              <a:t>school</a:t>
            </a:r>
            <a:r>
              <a:rPr lang="tr-TR" dirty="0" smtClean="0"/>
              <a:t> </a:t>
            </a:r>
            <a:r>
              <a:rPr lang="tr-TR" dirty="0" err="1" smtClean="0"/>
              <a:t>graduates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who</a:t>
            </a:r>
            <a:r>
              <a:rPr lang="tr-TR" dirty="0" smtClean="0"/>
              <a:t> </a:t>
            </a:r>
            <a:r>
              <a:rPr lang="tr-TR" dirty="0" err="1" smtClean="0"/>
              <a:t>know</a:t>
            </a:r>
            <a:r>
              <a:rPr lang="tr-TR" dirty="0" smtClean="0"/>
              <a:t> </a:t>
            </a:r>
            <a:r>
              <a:rPr lang="tr-TR" dirty="0" err="1" smtClean="0"/>
              <a:t>reading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writing</a:t>
            </a:r>
            <a:r>
              <a:rPr lang="tr-TR" dirty="0" smtClean="0"/>
              <a:t> but hava not </a:t>
            </a:r>
            <a:r>
              <a:rPr lang="tr-TR" dirty="0" err="1" smtClean="0"/>
              <a:t>finished</a:t>
            </a:r>
            <a:r>
              <a:rPr lang="tr-TR" dirty="0" smtClean="0"/>
              <a:t> a </a:t>
            </a:r>
            <a:r>
              <a:rPr lang="tr-TR" dirty="0" err="1" smtClean="0"/>
              <a:t>school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facing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most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. But </a:t>
            </a:r>
            <a:r>
              <a:rPr lang="tr-TR" dirty="0" err="1" smtClean="0"/>
              <a:t>except</a:t>
            </a:r>
            <a:r>
              <a:rPr lang="tr-TR" dirty="0" smtClean="0"/>
              <a:t> </a:t>
            </a:r>
            <a:r>
              <a:rPr lang="tr-TR" dirty="0" err="1" smtClean="0"/>
              <a:t>primary</a:t>
            </a:r>
            <a:r>
              <a:rPr lang="tr-TR" dirty="0" smtClean="0"/>
              <a:t> </a:t>
            </a:r>
            <a:r>
              <a:rPr lang="tr-TR" dirty="0" err="1" smtClean="0"/>
              <a:t>school</a:t>
            </a:r>
            <a:r>
              <a:rPr lang="tr-TR" dirty="0" smtClean="0"/>
              <a:t> </a:t>
            </a:r>
            <a:r>
              <a:rPr lang="tr-TR" dirty="0" err="1" smtClean="0"/>
              <a:t>graduates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who</a:t>
            </a:r>
            <a:r>
              <a:rPr lang="tr-TR" dirty="0" smtClean="0"/>
              <a:t> </a:t>
            </a:r>
            <a:r>
              <a:rPr lang="tr-TR" dirty="0" err="1" smtClean="0"/>
              <a:t>don’t</a:t>
            </a:r>
            <a:r>
              <a:rPr lang="tr-TR" dirty="0" smtClean="0"/>
              <a:t> </a:t>
            </a:r>
            <a:r>
              <a:rPr lang="tr-TR" dirty="0" err="1" smtClean="0"/>
              <a:t>know</a:t>
            </a:r>
            <a:r>
              <a:rPr lang="tr-TR" dirty="0" smtClean="0"/>
              <a:t> </a:t>
            </a:r>
            <a:r>
              <a:rPr lang="tr-TR" dirty="0" err="1" smtClean="0"/>
              <a:t>reading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writing</a:t>
            </a:r>
            <a:r>
              <a:rPr lang="tr-TR" dirty="0" smtClean="0"/>
              <a:t>,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levels</a:t>
            </a:r>
            <a:r>
              <a:rPr lang="tr-TR" dirty="0" smtClean="0"/>
              <a:t> </a:t>
            </a:r>
            <a:r>
              <a:rPr lang="tr-TR" dirty="0" err="1" smtClean="0"/>
              <a:t>face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higher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closer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r>
              <a:rPr lang="tr-TR" dirty="0" err="1" smtClean="0"/>
              <a:t>After</a:t>
            </a:r>
            <a:r>
              <a:rPr lang="tr-TR" dirty="0" smtClean="0"/>
              <a:t> 2018, </a:t>
            </a:r>
            <a:r>
              <a:rPr lang="tr-TR" dirty="0" err="1" smtClean="0"/>
              <a:t>there</a:t>
            </a:r>
            <a:r>
              <a:rPr lang="tr-TR" dirty="0" smtClean="0"/>
              <a:t> is a </a:t>
            </a:r>
            <a:r>
              <a:rPr lang="tr-TR" dirty="0" err="1" smtClean="0"/>
              <a:t>massive</a:t>
            </a:r>
            <a:r>
              <a:rPr lang="tr-TR" dirty="0" smtClean="0"/>
              <a:t> </a:t>
            </a:r>
            <a:r>
              <a:rPr lang="tr-TR" dirty="0" err="1" smtClean="0"/>
              <a:t>increase</a:t>
            </a:r>
            <a:r>
              <a:rPr lang="tr-TR" dirty="0" smtClean="0"/>
              <a:t> in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around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whole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levels</a:t>
            </a:r>
            <a:r>
              <a:rPr lang="tr-TR" dirty="0" smtClean="0"/>
              <a:t> </a:t>
            </a:r>
            <a:r>
              <a:rPr lang="tr-TR" dirty="0" err="1" smtClean="0"/>
              <a:t>then</a:t>
            </a:r>
            <a:r>
              <a:rPr lang="tr-TR" dirty="0" smtClean="0"/>
              <a:t> it </a:t>
            </a:r>
            <a:r>
              <a:rPr lang="tr-TR" dirty="0" err="1" smtClean="0"/>
              <a:t>begins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decrease</a:t>
            </a:r>
            <a:r>
              <a:rPr lang="tr-TR" dirty="0" smtClean="0"/>
              <a:t> </a:t>
            </a:r>
            <a:r>
              <a:rPr lang="tr-TR" dirty="0" err="1" smtClean="0"/>
              <a:t>slowly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Looking</a:t>
            </a:r>
            <a:r>
              <a:rPr lang="tr-TR" dirty="0" smtClean="0"/>
              <a:t> at </a:t>
            </a:r>
            <a:r>
              <a:rPr lang="tr-TR" dirty="0" err="1" smtClean="0"/>
              <a:t>the</a:t>
            </a:r>
            <a:r>
              <a:rPr lang="tr-TR" dirty="0" smtClean="0"/>
              <a:t> data </a:t>
            </a:r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roughly</a:t>
            </a:r>
            <a:r>
              <a:rPr lang="tr-TR" dirty="0" smtClean="0"/>
              <a:t> 1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out</a:t>
            </a:r>
            <a:r>
              <a:rPr lang="tr-TR" dirty="0" smtClean="0"/>
              <a:t> of 10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unemployed</a:t>
            </a:r>
            <a:r>
              <a:rPr lang="tr-TR" dirty="0"/>
              <a:t> </a:t>
            </a:r>
            <a:r>
              <a:rPr lang="tr-TR" dirty="0" smtClean="0"/>
              <a:t>in </a:t>
            </a:r>
            <a:r>
              <a:rPr lang="tr-TR" dirty="0" err="1" smtClean="0"/>
              <a:t>Turkey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It</a:t>
            </a:r>
            <a:r>
              <a:rPr lang="tr-TR" dirty="0" smtClean="0"/>
              <a:t> is </a:t>
            </a:r>
            <a:r>
              <a:rPr lang="tr-TR" dirty="0" err="1" smtClean="0"/>
              <a:t>worth</a:t>
            </a:r>
            <a:r>
              <a:rPr lang="tr-TR" dirty="0" smtClean="0"/>
              <a:t> </a:t>
            </a:r>
            <a:r>
              <a:rPr lang="tr-TR" dirty="0" err="1" smtClean="0"/>
              <a:t>noting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who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higher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prone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be </a:t>
            </a:r>
            <a:r>
              <a:rPr lang="tr-TR" dirty="0" err="1" smtClean="0"/>
              <a:t>unemployed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6537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11047411" cy="1224728"/>
          </a:xfrm>
        </p:spPr>
        <p:txBody>
          <a:bodyPr/>
          <a:lstStyle/>
          <a:p>
            <a:r>
              <a:rPr lang="en-US" dirty="0"/>
              <a:t>Unemployment Rates of </a:t>
            </a:r>
            <a:r>
              <a:rPr lang="en-US" dirty="0" err="1" smtClean="0"/>
              <a:t>Reg</a:t>
            </a:r>
            <a:r>
              <a:rPr lang="tr-TR" dirty="0" smtClean="0"/>
              <a:t>ı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en-US" dirty="0"/>
              <a:t>Over Years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24760"/>
            <a:ext cx="7639684" cy="584381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639684" y="1024760"/>
            <a:ext cx="45523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2014 </a:t>
            </a:r>
            <a:r>
              <a:rPr lang="tr-TR" dirty="0" err="1" smtClean="0"/>
              <a:t>and</a:t>
            </a:r>
            <a:r>
              <a:rPr lang="tr-TR" dirty="0" smtClean="0"/>
              <a:t> 2022, </a:t>
            </a:r>
            <a:r>
              <a:rPr lang="tr-TR" dirty="0" err="1" smtClean="0"/>
              <a:t>according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data, South East Anatolia is </a:t>
            </a:r>
            <a:r>
              <a:rPr lang="tr-TR" dirty="0" err="1" smtClean="0"/>
              <a:t>outlying</a:t>
            </a:r>
            <a:r>
              <a:rPr lang="tr-TR" dirty="0" smtClean="0"/>
              <a:t> </a:t>
            </a:r>
            <a:r>
              <a:rPr lang="tr-TR" dirty="0" err="1" smtClean="0"/>
              <a:t>most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in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. </a:t>
            </a:r>
            <a:r>
              <a:rPr lang="tr-TR" dirty="0" err="1" smtClean="0"/>
              <a:t>It</a:t>
            </a:r>
            <a:r>
              <a:rPr lang="tr-TR" dirty="0" smtClean="0"/>
              <a:t> </a:t>
            </a:r>
            <a:r>
              <a:rPr lang="tr-TR" dirty="0" err="1" smtClean="0"/>
              <a:t>peaks</a:t>
            </a:r>
            <a:r>
              <a:rPr lang="tr-TR" dirty="0" smtClean="0"/>
              <a:t> at 22.5% </a:t>
            </a:r>
            <a:r>
              <a:rPr lang="tr-TR" dirty="0" err="1" smtClean="0"/>
              <a:t>percent</a:t>
            </a:r>
            <a:r>
              <a:rPr lang="tr-TR" dirty="0" smtClean="0"/>
              <a:t> of </a:t>
            </a:r>
            <a:r>
              <a:rPr lang="tr-TR" dirty="0" err="1" smtClean="0"/>
              <a:t>unemployment</a:t>
            </a:r>
            <a:r>
              <a:rPr lang="tr-TR" dirty="0" smtClean="0"/>
              <a:t>. </a:t>
            </a:r>
            <a:r>
              <a:rPr lang="tr-TR" dirty="0" err="1" smtClean="0"/>
              <a:t>It</a:t>
            </a:r>
            <a:r>
              <a:rPr lang="tr-TR" dirty="0" smtClean="0"/>
              <a:t> can be </a:t>
            </a:r>
            <a:r>
              <a:rPr lang="tr-TR" dirty="0" err="1" smtClean="0"/>
              <a:t>inferred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r>
              <a:rPr lang="tr-TR" dirty="0" smtClean="0"/>
              <a:t> is </a:t>
            </a:r>
            <a:r>
              <a:rPr lang="tr-TR" dirty="0" err="1" smtClean="0"/>
              <a:t>prone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high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least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record</a:t>
            </a:r>
            <a:r>
              <a:rPr lang="tr-TR" dirty="0" smtClean="0"/>
              <a:t> is in 2017 at East </a:t>
            </a:r>
            <a:r>
              <a:rPr lang="tr-TR" dirty="0" err="1" smtClean="0"/>
              <a:t>Blacksea</a:t>
            </a:r>
            <a:r>
              <a:rPr lang="tr-TR" dirty="0" smtClean="0"/>
              <a:t> </a:t>
            </a:r>
            <a:r>
              <a:rPr lang="tr-TR" dirty="0" err="1" smtClean="0"/>
              <a:t>around</a:t>
            </a:r>
            <a:r>
              <a:rPr lang="tr-TR" dirty="0" smtClean="0"/>
              <a:t> 2.5%. </a:t>
            </a:r>
            <a:r>
              <a:rPr lang="tr-TR" dirty="0" err="1" smtClean="0"/>
              <a:t>After</a:t>
            </a:r>
            <a:r>
              <a:rPr lang="tr-TR" dirty="0" smtClean="0"/>
              <a:t> 2018,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increases</a:t>
            </a:r>
            <a:r>
              <a:rPr lang="tr-TR" dirty="0" smtClean="0"/>
              <a:t> </a:t>
            </a:r>
            <a:r>
              <a:rPr lang="tr-TR" dirty="0" err="1" smtClean="0"/>
              <a:t>drastically</a:t>
            </a:r>
            <a:r>
              <a:rPr lang="tr-TR" dirty="0" smtClean="0"/>
              <a:t> at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regions</a:t>
            </a:r>
            <a:r>
              <a:rPr lang="tr-TR" dirty="0" smtClean="0"/>
              <a:t> </a:t>
            </a:r>
            <a:r>
              <a:rPr lang="tr-TR" dirty="0" err="1" smtClean="0"/>
              <a:t>until</a:t>
            </a:r>
            <a:r>
              <a:rPr lang="tr-TR" dirty="0" smtClean="0"/>
              <a:t> 2019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decreases</a:t>
            </a:r>
            <a:r>
              <a:rPr lang="tr-TR" dirty="0" smtClean="0"/>
              <a:t> </a:t>
            </a:r>
            <a:r>
              <a:rPr lang="tr-TR" dirty="0" err="1" smtClean="0"/>
              <a:t>slowly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most</a:t>
            </a:r>
            <a:r>
              <a:rPr lang="tr-TR" dirty="0" smtClean="0"/>
              <a:t> </a:t>
            </a:r>
            <a:r>
              <a:rPr lang="tr-TR" dirty="0" err="1" smtClean="0"/>
              <a:t>regions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It</a:t>
            </a:r>
            <a:r>
              <a:rPr lang="tr-TR" dirty="0" smtClean="0"/>
              <a:t> can be </a:t>
            </a:r>
            <a:r>
              <a:rPr lang="tr-TR" dirty="0" err="1" smtClean="0"/>
              <a:t>said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economy</a:t>
            </a:r>
            <a:r>
              <a:rPr lang="tr-TR" dirty="0" smtClean="0"/>
              <a:t> </a:t>
            </a:r>
            <a:r>
              <a:rPr lang="tr-TR" dirty="0" err="1" smtClean="0"/>
              <a:t>started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go</a:t>
            </a:r>
            <a:r>
              <a:rPr lang="tr-TR" dirty="0" smtClean="0"/>
              <a:t> in a </a:t>
            </a:r>
            <a:r>
              <a:rPr lang="tr-TR" dirty="0" err="1" smtClean="0"/>
              <a:t>bad</a:t>
            </a:r>
            <a:r>
              <a:rPr lang="tr-TR" dirty="0" smtClean="0"/>
              <a:t> </a:t>
            </a:r>
            <a:r>
              <a:rPr lang="tr-TR" dirty="0" err="1" smtClean="0"/>
              <a:t>way</a:t>
            </a:r>
            <a:r>
              <a:rPr lang="tr-TR" dirty="0" smtClean="0"/>
              <a:t> in 2018. </a:t>
            </a:r>
            <a:r>
              <a:rPr lang="tr-TR" dirty="0" err="1" smtClean="0"/>
              <a:t>Also</a:t>
            </a:r>
            <a:r>
              <a:rPr lang="tr-TR" dirty="0" smtClean="0"/>
              <a:t> </a:t>
            </a:r>
            <a:r>
              <a:rPr lang="tr-TR" dirty="0" err="1" smtClean="0"/>
              <a:t>noticing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Mediterranian</a:t>
            </a:r>
            <a:r>
              <a:rPr lang="tr-TR" dirty="0" smtClean="0"/>
              <a:t> </a:t>
            </a:r>
            <a:r>
              <a:rPr lang="tr-TR" dirty="0" err="1" smtClean="0"/>
              <a:t>Sea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rate has </a:t>
            </a:r>
            <a:r>
              <a:rPr lang="tr-TR" dirty="0" err="1" smtClean="0"/>
              <a:t>increased</a:t>
            </a:r>
            <a:r>
              <a:rPr lang="tr-TR" dirty="0" smtClean="0"/>
              <a:t> </a:t>
            </a:r>
            <a:r>
              <a:rPr lang="tr-TR" dirty="0" err="1" smtClean="0"/>
              <a:t>drastically</a:t>
            </a:r>
            <a:r>
              <a:rPr lang="tr-TR" dirty="0" smtClean="0"/>
              <a:t> </a:t>
            </a:r>
            <a:r>
              <a:rPr lang="tr-TR" dirty="0" err="1" smtClean="0"/>
              <a:t>after</a:t>
            </a:r>
            <a:r>
              <a:rPr lang="tr-TR" dirty="0" smtClean="0"/>
              <a:t> 2017.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84088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576439" y="394137"/>
            <a:ext cx="3615561" cy="2112579"/>
          </a:xfrm>
        </p:spPr>
        <p:txBody>
          <a:bodyPr>
            <a:normAutofit/>
          </a:bodyPr>
          <a:lstStyle/>
          <a:p>
            <a:r>
              <a:rPr lang="en-US" dirty="0" err="1" smtClean="0"/>
              <a:t>Imm</a:t>
            </a:r>
            <a:r>
              <a:rPr lang="tr-TR" dirty="0" smtClean="0"/>
              <a:t>ı</a:t>
            </a:r>
            <a:r>
              <a:rPr lang="en-US" dirty="0" err="1" smtClean="0"/>
              <a:t>grat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Rates over </a:t>
            </a:r>
            <a:r>
              <a:rPr lang="en-US" dirty="0" err="1" smtClean="0"/>
              <a:t>Ethn</a:t>
            </a:r>
            <a:r>
              <a:rPr lang="tr-TR" dirty="0" smtClean="0"/>
              <a:t>ı</a:t>
            </a:r>
            <a:r>
              <a:rPr lang="en-US" dirty="0" smtClean="0"/>
              <a:t>c</a:t>
            </a:r>
            <a:r>
              <a:rPr lang="tr-TR" dirty="0" smtClean="0"/>
              <a:t>ı</a:t>
            </a:r>
            <a:r>
              <a:rPr lang="en-US" dirty="0" smtClean="0"/>
              <a:t>t</a:t>
            </a:r>
            <a:r>
              <a:rPr lang="tr-TR" dirty="0" smtClean="0"/>
              <a:t>ı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tr-TR" dirty="0"/>
              <a:t>ı</a:t>
            </a:r>
            <a:r>
              <a:rPr lang="en-US" dirty="0" smtClean="0"/>
              <a:t>n</a:t>
            </a:r>
            <a:r>
              <a:rPr lang="en-US" dirty="0"/>
              <a:t/>
            </a:r>
            <a:br>
              <a:rPr lang="en-US" dirty="0"/>
            </a:br>
            <a:r>
              <a:rPr lang="tr-TR" dirty="0" smtClean="0"/>
              <a:t>2016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4140"/>
            <a:ext cx="8576441" cy="6862140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576439" y="2410691"/>
            <a:ext cx="36155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data in </a:t>
            </a:r>
            <a:r>
              <a:rPr lang="tr-TR" dirty="0" err="1" smtClean="0"/>
              <a:t>year</a:t>
            </a:r>
            <a:r>
              <a:rPr lang="tr-TR" dirty="0" smtClean="0"/>
              <a:t> 2016, </a:t>
            </a:r>
            <a:r>
              <a:rPr lang="tr-TR" dirty="0" err="1" smtClean="0"/>
              <a:t>Turkish</a:t>
            </a:r>
            <a:r>
              <a:rPr lang="tr-TR" dirty="0" smtClean="0"/>
              <a:t> </a:t>
            </a:r>
          </a:p>
          <a:p>
            <a:r>
              <a:rPr lang="tr-TR" dirty="0" err="1" smtClean="0"/>
              <a:t>Citizens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highest</a:t>
            </a:r>
            <a:r>
              <a:rPr lang="tr-TR" dirty="0" smtClean="0"/>
              <a:t> </a:t>
            </a:r>
            <a:r>
              <a:rPr lang="tr-TR" dirty="0" err="1" smtClean="0"/>
              <a:t>immigration</a:t>
            </a:r>
            <a:r>
              <a:rPr lang="tr-TR" dirty="0" smtClean="0"/>
              <a:t> </a:t>
            </a:r>
            <a:r>
              <a:rPr lang="tr-TR" dirty="0" err="1" smtClean="0"/>
              <a:t>numbers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28.1%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18.6% </a:t>
            </a:r>
            <a:r>
              <a:rPr lang="tr-TR" dirty="0" err="1" smtClean="0"/>
              <a:t>Iraq</a:t>
            </a:r>
            <a:r>
              <a:rPr lang="tr-TR" dirty="0" smtClean="0"/>
              <a:t> </a:t>
            </a:r>
            <a:r>
              <a:rPr lang="tr-TR" dirty="0" err="1" smtClean="0"/>
              <a:t>immigrants</a:t>
            </a:r>
            <a:r>
              <a:rPr lang="tr-TR" dirty="0"/>
              <a:t> </a:t>
            </a:r>
            <a:r>
              <a:rPr lang="tr-TR" dirty="0" err="1" smtClean="0"/>
              <a:t>makes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majority</a:t>
            </a:r>
            <a:r>
              <a:rPr lang="tr-TR" dirty="0" smtClean="0"/>
              <a:t> of total </a:t>
            </a:r>
            <a:r>
              <a:rPr lang="tr-TR" dirty="0" err="1" smtClean="0"/>
              <a:t>immigrants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It</a:t>
            </a:r>
            <a:r>
              <a:rPr lang="tr-TR" dirty="0" smtClean="0"/>
              <a:t> is </a:t>
            </a:r>
            <a:r>
              <a:rPr lang="tr-TR" dirty="0" err="1" smtClean="0"/>
              <a:t>worth</a:t>
            </a:r>
            <a:r>
              <a:rPr lang="tr-TR" dirty="0" smtClean="0"/>
              <a:t> </a:t>
            </a:r>
            <a:r>
              <a:rPr lang="tr-TR" dirty="0" err="1" smtClean="0"/>
              <a:t>noting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countries</a:t>
            </a:r>
            <a:r>
              <a:rPr lang="tr-TR" dirty="0" smtClean="0"/>
              <a:t> </a:t>
            </a:r>
            <a:r>
              <a:rPr lang="tr-TR" dirty="0" err="1" smtClean="0"/>
              <a:t>where</a:t>
            </a:r>
            <a:r>
              <a:rPr lang="tr-TR" dirty="0" smtClean="0"/>
              <a:t> </a:t>
            </a:r>
            <a:r>
              <a:rPr lang="tr-TR" dirty="0" err="1" smtClean="0"/>
              <a:t>immigrants</a:t>
            </a:r>
            <a:r>
              <a:rPr lang="tr-TR" dirty="0" smtClean="0"/>
              <a:t> </a:t>
            </a:r>
            <a:r>
              <a:rPr lang="tr-TR" dirty="0" err="1" smtClean="0"/>
              <a:t>came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so</a:t>
            </a:r>
            <a:r>
              <a:rPr lang="tr-TR" dirty="0" smtClean="0"/>
              <a:t> </a:t>
            </a:r>
            <a:r>
              <a:rPr lang="tr-TR" dirty="0" err="1" smtClean="0"/>
              <a:t>diverse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799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056178" y="0"/>
            <a:ext cx="4135821" cy="2097088"/>
          </a:xfrm>
        </p:spPr>
        <p:txBody>
          <a:bodyPr/>
          <a:lstStyle/>
          <a:p>
            <a:r>
              <a:rPr lang="en-US" dirty="0" err="1"/>
              <a:t>Imm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2017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056179" cy="68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48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229599" y="110359"/>
            <a:ext cx="3962401" cy="2222938"/>
          </a:xfrm>
        </p:spPr>
        <p:txBody>
          <a:bodyPr>
            <a:normAutofit/>
          </a:bodyPr>
          <a:lstStyle/>
          <a:p>
            <a:r>
              <a:rPr lang="en-US" dirty="0" err="1"/>
              <a:t>Imm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2018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229600" cy="68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19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875986" y="0"/>
            <a:ext cx="3316013" cy="2097088"/>
          </a:xfrm>
        </p:spPr>
        <p:txBody>
          <a:bodyPr/>
          <a:lstStyle/>
          <a:p>
            <a:r>
              <a:rPr lang="en-US" dirty="0" err="1"/>
              <a:t>Imm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2019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87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77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39957" y="-1"/>
            <a:ext cx="3852043" cy="2128345"/>
          </a:xfrm>
        </p:spPr>
        <p:txBody>
          <a:bodyPr/>
          <a:lstStyle/>
          <a:p>
            <a:r>
              <a:rPr lang="en-US" dirty="0" err="1"/>
              <a:t>Imm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2020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8339959" cy="68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90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Summary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aims to find the effects of unemployment on migration of </a:t>
            </a:r>
            <a:r>
              <a:rPr lang="tr-TR" dirty="0" err="1" smtClean="0"/>
              <a:t>Turkey</a:t>
            </a:r>
            <a:r>
              <a:rPr lang="en-US" dirty="0" smtClean="0"/>
              <a:t> </a:t>
            </a:r>
            <a:r>
              <a:rPr lang="en-US" dirty="0"/>
              <a:t>and providing insightful information about both unemployment and migration.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23" y="3771407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41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472854" y="0"/>
            <a:ext cx="4719145" cy="2097088"/>
          </a:xfrm>
        </p:spPr>
        <p:txBody>
          <a:bodyPr/>
          <a:lstStyle/>
          <a:p>
            <a:r>
              <a:rPr lang="en-US" dirty="0" err="1"/>
              <a:t>Imm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2021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472855" cy="68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92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"/>
            <a:ext cx="7977352" cy="6848666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977353" y="9334"/>
            <a:ext cx="4214648" cy="2087754"/>
          </a:xfrm>
        </p:spPr>
        <p:txBody>
          <a:bodyPr/>
          <a:lstStyle/>
          <a:p>
            <a:r>
              <a:rPr lang="en-US" dirty="0" err="1"/>
              <a:t>Imm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2022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7977352" y="1886989"/>
            <a:ext cx="4214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2022, Russian </a:t>
            </a:r>
            <a:r>
              <a:rPr lang="tr-TR" dirty="0" err="1" smtClean="0"/>
              <a:t>immigrants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biggest</a:t>
            </a:r>
            <a:r>
              <a:rPr lang="tr-TR" dirty="0" smtClean="0"/>
              <a:t> </a:t>
            </a:r>
            <a:r>
              <a:rPr lang="tr-TR" dirty="0" err="1" smtClean="0"/>
              <a:t>part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pie</a:t>
            </a:r>
            <a:r>
              <a:rPr lang="tr-TR" dirty="0" smtClean="0"/>
              <a:t> </a:t>
            </a:r>
            <a:r>
              <a:rPr lang="tr-TR" dirty="0" err="1" smtClean="0"/>
              <a:t>chart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Ukrain</a:t>
            </a:r>
            <a:r>
              <a:rPr lang="tr-TR" dirty="0" smtClean="0"/>
              <a:t> is </a:t>
            </a:r>
            <a:r>
              <a:rPr lang="tr-TR" dirty="0" err="1" smtClean="0"/>
              <a:t>also</a:t>
            </a:r>
            <a:r>
              <a:rPr lang="tr-TR" dirty="0" smtClean="0"/>
              <a:t> a </a:t>
            </a:r>
            <a:r>
              <a:rPr lang="tr-TR" dirty="0" err="1" smtClean="0"/>
              <a:t>big</a:t>
            </a:r>
            <a:r>
              <a:rPr lang="tr-TR" dirty="0" smtClean="0"/>
              <a:t> </a:t>
            </a:r>
            <a:r>
              <a:rPr lang="tr-TR" dirty="0" err="1" smtClean="0"/>
              <a:t>part</a:t>
            </a:r>
            <a:r>
              <a:rPr lang="tr-TR" dirty="0" smtClean="0"/>
              <a:t>.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situation</a:t>
            </a:r>
            <a:r>
              <a:rPr lang="tr-TR" dirty="0" smtClean="0"/>
              <a:t> </a:t>
            </a:r>
            <a:r>
              <a:rPr lang="tr-TR" dirty="0" err="1" smtClean="0"/>
              <a:t>occured</a:t>
            </a:r>
            <a:r>
              <a:rPr lang="tr-TR" dirty="0" smtClean="0"/>
              <a:t> </a:t>
            </a:r>
            <a:r>
              <a:rPr lang="tr-TR" dirty="0" err="1" smtClean="0"/>
              <a:t>when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war</a:t>
            </a:r>
            <a:r>
              <a:rPr lang="tr-TR" dirty="0" smtClean="0"/>
              <a:t> </a:t>
            </a:r>
            <a:r>
              <a:rPr lang="tr-TR" dirty="0" err="1" smtClean="0"/>
              <a:t>breaks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two</a:t>
            </a:r>
            <a:r>
              <a:rPr lang="tr-TR" dirty="0" smtClean="0"/>
              <a:t> </a:t>
            </a:r>
            <a:r>
              <a:rPr lang="tr-TR" dirty="0" err="1" smtClean="0"/>
              <a:t>countries</a:t>
            </a:r>
            <a:r>
              <a:rPr lang="tr-TR" dirty="0" smtClean="0"/>
              <a:t>. </a:t>
            </a:r>
            <a:r>
              <a:rPr lang="tr-TR" dirty="0" err="1" smtClean="0"/>
              <a:t>Noticing</a:t>
            </a:r>
            <a:r>
              <a:rPr lang="tr-TR" dirty="0" smtClean="0"/>
              <a:t> how </a:t>
            </a:r>
            <a:r>
              <a:rPr lang="tr-TR" dirty="0" err="1" smtClean="0"/>
              <a:t>important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events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world</a:t>
            </a:r>
            <a:r>
              <a:rPr lang="tr-TR" dirty="0" smtClean="0"/>
              <a:t> </a:t>
            </a:r>
            <a:r>
              <a:rPr lang="tr-TR" dirty="0" err="1" smtClean="0"/>
              <a:t>affect</a:t>
            </a:r>
            <a:r>
              <a:rPr lang="tr-TR" dirty="0" smtClean="0"/>
              <a:t> </a:t>
            </a:r>
            <a:r>
              <a:rPr lang="tr-TR" dirty="0" err="1" smtClean="0"/>
              <a:t>immigration</a:t>
            </a:r>
            <a:r>
              <a:rPr lang="tr-TR" dirty="0" smtClean="0"/>
              <a:t> is </a:t>
            </a:r>
            <a:r>
              <a:rPr lang="tr-TR" dirty="0" err="1" smtClean="0"/>
              <a:t>important</a:t>
            </a:r>
            <a:r>
              <a:rPr lang="tr-TR" dirty="0" smtClean="0"/>
              <a:t>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07399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544909" y="0"/>
            <a:ext cx="3647091" cy="2097088"/>
          </a:xfrm>
        </p:spPr>
        <p:txBody>
          <a:bodyPr/>
          <a:lstStyle/>
          <a:p>
            <a:r>
              <a:rPr lang="tr-TR" dirty="0" smtClean="0"/>
              <a:t>E</a:t>
            </a:r>
            <a:r>
              <a:rPr lang="en-US" dirty="0" smtClean="0"/>
              <a:t>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2016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544910" cy="68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18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560676" cy="6837194"/>
          </a:xfrm>
          <a:prstGeom prst="rect">
            <a:avLst/>
          </a:prstGeom>
        </p:spPr>
      </p:pic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560675" y="0"/>
            <a:ext cx="3631325" cy="2097088"/>
          </a:xfrm>
        </p:spPr>
        <p:txBody>
          <a:bodyPr>
            <a:normAutofit/>
          </a:bodyPr>
          <a:lstStyle/>
          <a:p>
            <a:r>
              <a:rPr lang="tr-TR" dirty="0" smtClean="0"/>
              <a:t>E</a:t>
            </a:r>
            <a:r>
              <a:rPr lang="en-US" dirty="0" smtClean="0"/>
              <a:t>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2017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335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592207" cy="6839710"/>
          </a:xfrm>
          <a:prstGeom prst="rect">
            <a:avLst/>
          </a:prstGeom>
        </p:spPr>
      </p:pic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592206" y="0"/>
            <a:ext cx="3599793" cy="2097088"/>
          </a:xfrm>
        </p:spPr>
        <p:txBody>
          <a:bodyPr>
            <a:normAutofit/>
          </a:bodyPr>
          <a:lstStyle/>
          <a:p>
            <a:r>
              <a:rPr lang="tr-TR" dirty="0" smtClean="0"/>
              <a:t>E</a:t>
            </a:r>
            <a:r>
              <a:rPr lang="en-US" dirty="0" smtClean="0"/>
              <a:t>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2018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86948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150772" cy="6868309"/>
          </a:xfrm>
          <a:prstGeom prst="rect">
            <a:avLst/>
          </a:prstGeom>
        </p:spPr>
      </p:pic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150772" y="0"/>
            <a:ext cx="4041228" cy="2097088"/>
          </a:xfrm>
        </p:spPr>
        <p:txBody>
          <a:bodyPr>
            <a:normAutofit/>
          </a:bodyPr>
          <a:lstStyle/>
          <a:p>
            <a:r>
              <a:rPr lang="tr-TR" dirty="0" smtClean="0"/>
              <a:t>E</a:t>
            </a:r>
            <a:r>
              <a:rPr lang="en-US" dirty="0" smtClean="0"/>
              <a:t>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2019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3716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024648" cy="6856754"/>
          </a:xfrm>
          <a:prstGeom prst="rect">
            <a:avLst/>
          </a:prstGeom>
        </p:spPr>
      </p:pic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024647" y="0"/>
            <a:ext cx="4167353" cy="2097088"/>
          </a:xfrm>
        </p:spPr>
        <p:txBody>
          <a:bodyPr>
            <a:normAutofit/>
          </a:bodyPr>
          <a:lstStyle/>
          <a:p>
            <a:r>
              <a:rPr lang="tr-TR" dirty="0" smtClean="0"/>
              <a:t>E</a:t>
            </a:r>
            <a:r>
              <a:rPr lang="en-US" dirty="0" smtClean="0"/>
              <a:t>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2020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9280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898524" cy="6859620"/>
          </a:xfrm>
          <a:prstGeom prst="rect">
            <a:avLst/>
          </a:prstGeom>
        </p:spPr>
      </p:pic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7898524" y="0"/>
            <a:ext cx="4293475" cy="1970690"/>
          </a:xfrm>
        </p:spPr>
        <p:txBody>
          <a:bodyPr/>
          <a:lstStyle/>
          <a:p>
            <a:r>
              <a:rPr lang="tr-TR" dirty="0" smtClean="0"/>
              <a:t>E</a:t>
            </a:r>
            <a:r>
              <a:rPr lang="en-US" dirty="0" smtClean="0"/>
              <a:t>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2021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3211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8970579" cy="6852329"/>
          </a:xfrm>
          <a:prstGeom prst="rect">
            <a:avLst/>
          </a:prstGeom>
        </p:spPr>
      </p:pic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970577" y="0"/>
            <a:ext cx="3221423" cy="1939159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E</a:t>
            </a:r>
            <a:r>
              <a:rPr lang="en-US" dirty="0" smtClean="0"/>
              <a:t>m</a:t>
            </a:r>
            <a:r>
              <a:rPr lang="tr-TR" dirty="0"/>
              <a:t>ı</a:t>
            </a:r>
            <a:r>
              <a:rPr lang="en-US" dirty="0" err="1"/>
              <a:t>grat</a:t>
            </a:r>
            <a:r>
              <a:rPr lang="tr-TR" dirty="0"/>
              <a:t>ı</a:t>
            </a:r>
            <a:r>
              <a:rPr lang="en-US" dirty="0"/>
              <a:t>on Rates over </a:t>
            </a:r>
            <a:r>
              <a:rPr lang="en-US" dirty="0" err="1"/>
              <a:t>Ethn</a:t>
            </a:r>
            <a:r>
              <a:rPr lang="tr-TR" dirty="0"/>
              <a:t>ı</a:t>
            </a:r>
            <a:r>
              <a:rPr lang="en-US" dirty="0"/>
              <a:t>c</a:t>
            </a:r>
            <a:r>
              <a:rPr lang="tr-TR" dirty="0"/>
              <a:t>ı</a:t>
            </a:r>
            <a:r>
              <a:rPr lang="en-US" dirty="0"/>
              <a:t>t</a:t>
            </a:r>
            <a:r>
              <a:rPr lang="tr-TR" dirty="0"/>
              <a:t>ı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tr-TR" dirty="0"/>
              <a:t>ı</a:t>
            </a:r>
            <a:r>
              <a:rPr lang="en-US" dirty="0"/>
              <a:t>n</a:t>
            </a:r>
            <a:br>
              <a:rPr lang="en-US" dirty="0"/>
            </a:br>
            <a:r>
              <a:rPr lang="tr-TR" dirty="0" smtClean="0"/>
              <a:t>2022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17978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078716" y="2"/>
            <a:ext cx="5113283" cy="1608082"/>
          </a:xfrm>
        </p:spPr>
        <p:txBody>
          <a:bodyPr/>
          <a:lstStyle/>
          <a:p>
            <a:r>
              <a:rPr lang="en-US" dirty="0"/>
              <a:t>Poverty Rates of </a:t>
            </a:r>
            <a:r>
              <a:rPr lang="en-US" dirty="0" err="1" smtClean="0"/>
              <a:t>Educat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Levels Over Years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"/>
            <a:ext cx="7078718" cy="684194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078716" y="1608084"/>
            <a:ext cx="51132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2016 </a:t>
            </a:r>
            <a:r>
              <a:rPr lang="tr-TR" dirty="0" err="1" smtClean="0"/>
              <a:t>and</a:t>
            </a:r>
            <a:r>
              <a:rPr lang="tr-TR" dirty="0" smtClean="0"/>
              <a:t> 2022 in </a:t>
            </a:r>
            <a:r>
              <a:rPr lang="tr-TR" dirty="0" err="1" smtClean="0"/>
              <a:t>Turkey</a:t>
            </a:r>
            <a:r>
              <a:rPr lang="tr-TR" dirty="0" smtClean="0"/>
              <a:t>, </a:t>
            </a:r>
            <a:r>
              <a:rPr lang="tr-TR" dirty="0" err="1" smtClean="0"/>
              <a:t>poverty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of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levels</a:t>
            </a:r>
            <a:r>
              <a:rPr lang="tr-TR" dirty="0" smtClean="0"/>
              <a:t> </a:t>
            </a:r>
            <a:r>
              <a:rPr lang="tr-TR" dirty="0" err="1" smtClean="0"/>
              <a:t>does</a:t>
            </a:r>
            <a:r>
              <a:rPr lang="tr-TR" dirty="0" smtClean="0"/>
              <a:t> not </a:t>
            </a:r>
            <a:r>
              <a:rPr lang="tr-TR" dirty="0" err="1" smtClean="0"/>
              <a:t>change</a:t>
            </a:r>
            <a:r>
              <a:rPr lang="tr-TR" dirty="0" smtClean="0"/>
              <a:t> </a:t>
            </a:r>
            <a:r>
              <a:rPr lang="tr-TR" dirty="0" err="1" smtClean="0"/>
              <a:t>substantially</a:t>
            </a:r>
            <a:r>
              <a:rPr lang="tr-TR" dirty="0" smtClean="0"/>
              <a:t>.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r>
              <a:rPr lang="tr-TR" dirty="0" smtClean="0"/>
              <a:t> has </a:t>
            </a:r>
            <a:r>
              <a:rPr lang="tr-TR" dirty="0" err="1" smtClean="0"/>
              <a:t>diverse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it </a:t>
            </a:r>
            <a:r>
              <a:rPr lang="tr-TR" dirty="0" err="1" smtClean="0"/>
              <a:t>stays</a:t>
            </a:r>
            <a:r>
              <a:rPr lang="tr-TR" dirty="0" smtClean="0"/>
              <a:t> </a:t>
            </a:r>
            <a:r>
              <a:rPr lang="tr-TR" dirty="0" err="1" smtClean="0"/>
              <a:t>almost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same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It</a:t>
            </a:r>
            <a:r>
              <a:rPr lang="tr-TR" dirty="0" smtClean="0"/>
              <a:t> is </a:t>
            </a:r>
            <a:r>
              <a:rPr lang="tr-TR" dirty="0" err="1" smtClean="0"/>
              <a:t>crucial</a:t>
            </a:r>
            <a:r>
              <a:rPr lang="tr-TR" dirty="0" smtClean="0"/>
              <a:t> </a:t>
            </a:r>
            <a:r>
              <a:rPr lang="tr-TR" dirty="0" err="1" smtClean="0"/>
              <a:t>noting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 rate </a:t>
            </a:r>
            <a:r>
              <a:rPr lang="tr-TR" dirty="0" err="1" smtClean="0"/>
              <a:t>decreases</a:t>
            </a:r>
            <a:r>
              <a:rPr lang="tr-TR" dirty="0" smtClean="0"/>
              <a:t> </a:t>
            </a:r>
            <a:r>
              <a:rPr lang="tr-TR" dirty="0" err="1" smtClean="0"/>
              <a:t>drastically</a:t>
            </a:r>
            <a:r>
              <a:rPr lang="tr-TR" dirty="0" smtClean="0"/>
              <a:t> </a:t>
            </a:r>
            <a:r>
              <a:rPr lang="tr-TR" dirty="0" err="1" smtClean="0"/>
              <a:t>when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r>
              <a:rPr lang="tr-TR" dirty="0" smtClean="0"/>
              <a:t> </a:t>
            </a:r>
            <a:r>
              <a:rPr lang="tr-TR" dirty="0" err="1" smtClean="0"/>
              <a:t>increases</a:t>
            </a:r>
            <a:r>
              <a:rPr lang="tr-TR" dirty="0" smtClean="0"/>
              <a:t>.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lowest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 rate is on </a:t>
            </a:r>
            <a:r>
              <a:rPr lang="tr-TR" dirty="0" err="1" smtClean="0"/>
              <a:t>university</a:t>
            </a:r>
            <a:r>
              <a:rPr lang="tr-TR" dirty="0" smtClean="0"/>
              <a:t> </a:t>
            </a:r>
            <a:r>
              <a:rPr lang="tr-TR" dirty="0" err="1" smtClean="0"/>
              <a:t>graduates</a:t>
            </a:r>
            <a:r>
              <a:rPr lang="tr-TR" dirty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highest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who</a:t>
            </a:r>
            <a:r>
              <a:rPr lang="tr-TR" dirty="0" smtClean="0"/>
              <a:t> </a:t>
            </a:r>
            <a:r>
              <a:rPr lang="tr-TR" dirty="0" err="1" smtClean="0"/>
              <a:t>dont</a:t>
            </a:r>
            <a:r>
              <a:rPr lang="tr-TR" dirty="0" smtClean="0"/>
              <a:t> </a:t>
            </a:r>
            <a:r>
              <a:rPr lang="tr-TR" dirty="0" err="1" smtClean="0"/>
              <a:t>know</a:t>
            </a:r>
            <a:r>
              <a:rPr lang="tr-TR" dirty="0" smtClean="0"/>
              <a:t> </a:t>
            </a:r>
            <a:r>
              <a:rPr lang="tr-TR" dirty="0" err="1" smtClean="0"/>
              <a:t>reading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writing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knows</a:t>
            </a:r>
            <a:r>
              <a:rPr lang="tr-TR" dirty="0" smtClean="0"/>
              <a:t> but </a:t>
            </a:r>
            <a:r>
              <a:rPr lang="tr-TR" dirty="0" err="1" smtClean="0"/>
              <a:t>have</a:t>
            </a:r>
            <a:r>
              <a:rPr lang="tr-TR" dirty="0" smtClean="0"/>
              <a:t> not </a:t>
            </a:r>
            <a:r>
              <a:rPr lang="tr-TR" dirty="0" err="1" smtClean="0"/>
              <a:t>finished</a:t>
            </a:r>
            <a:r>
              <a:rPr lang="tr-TR" dirty="0" smtClean="0"/>
              <a:t> a </a:t>
            </a:r>
            <a:r>
              <a:rPr lang="tr-TR" dirty="0" err="1" smtClean="0"/>
              <a:t>school</a:t>
            </a:r>
            <a:r>
              <a:rPr lang="tr-TR" dirty="0" smtClean="0"/>
              <a:t>. </a:t>
            </a:r>
            <a:r>
              <a:rPr lang="tr-TR" dirty="0" err="1" smtClean="0"/>
              <a:t>It</a:t>
            </a:r>
            <a:r>
              <a:rPr lang="tr-TR" dirty="0" smtClean="0"/>
              <a:t> can be </a:t>
            </a:r>
            <a:r>
              <a:rPr lang="tr-TR" dirty="0" err="1" smtClean="0"/>
              <a:t>inferred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if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r>
              <a:rPr lang="tr-TR" dirty="0" smtClean="0"/>
              <a:t> of </a:t>
            </a:r>
            <a:r>
              <a:rPr lang="tr-TR" dirty="0" err="1" smtClean="0"/>
              <a:t>people</a:t>
            </a:r>
            <a:r>
              <a:rPr lang="tr-TR" dirty="0" smtClean="0"/>
              <a:t> is </a:t>
            </a:r>
            <a:r>
              <a:rPr lang="tr-TR" dirty="0" err="1" smtClean="0"/>
              <a:t>generally</a:t>
            </a:r>
            <a:r>
              <a:rPr lang="tr-TR" dirty="0" smtClean="0"/>
              <a:t> </a:t>
            </a:r>
            <a:r>
              <a:rPr lang="tr-TR" dirty="0" err="1" smtClean="0"/>
              <a:t>increased</a:t>
            </a:r>
            <a:r>
              <a:rPr lang="tr-TR" dirty="0" smtClean="0"/>
              <a:t>, </a:t>
            </a:r>
            <a:r>
              <a:rPr lang="tr-TR" dirty="0" err="1" smtClean="0"/>
              <a:t>then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</a:t>
            </a:r>
            <a:r>
              <a:rPr lang="tr-TR" dirty="0" err="1" smtClean="0"/>
              <a:t>fall</a:t>
            </a:r>
            <a:r>
              <a:rPr lang="tr-TR" dirty="0" smtClean="0"/>
              <a:t> </a:t>
            </a:r>
            <a:r>
              <a:rPr lang="tr-TR" dirty="0" err="1" smtClean="0"/>
              <a:t>generally</a:t>
            </a:r>
            <a:r>
              <a:rPr lang="tr-TR" dirty="0" smtClean="0"/>
              <a:t>. </a:t>
            </a:r>
          </a:p>
          <a:p>
            <a:endParaRPr lang="tr-TR" dirty="0"/>
          </a:p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lowest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is </a:t>
            </a:r>
            <a:r>
              <a:rPr lang="tr-TR" dirty="0" err="1" smtClean="0"/>
              <a:t>around</a:t>
            </a:r>
            <a:r>
              <a:rPr lang="tr-TR" dirty="0" smtClean="0"/>
              <a:t> 2% of </a:t>
            </a:r>
            <a:r>
              <a:rPr lang="tr-TR" dirty="0" err="1" smtClean="0"/>
              <a:t>poverty</a:t>
            </a:r>
            <a:r>
              <a:rPr lang="tr-TR" dirty="0" smtClean="0"/>
              <a:t> rate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highest</a:t>
            </a:r>
            <a:r>
              <a:rPr lang="tr-TR" dirty="0" smtClean="0"/>
              <a:t> is </a:t>
            </a:r>
            <a:r>
              <a:rPr lang="tr-TR" dirty="0" err="1" smtClean="0"/>
              <a:t>around</a:t>
            </a:r>
            <a:r>
              <a:rPr lang="tr-TR" dirty="0" smtClean="0"/>
              <a:t> 36% of </a:t>
            </a:r>
            <a:r>
              <a:rPr lang="tr-TR" dirty="0" err="1" smtClean="0"/>
              <a:t>poverty</a:t>
            </a:r>
            <a:r>
              <a:rPr lang="tr-TR" dirty="0" smtClean="0"/>
              <a:t> rate.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difference</a:t>
            </a:r>
            <a:r>
              <a:rPr lang="tr-TR" dirty="0" smtClean="0"/>
              <a:t> </a:t>
            </a:r>
            <a:r>
              <a:rPr lang="tr-TR" dirty="0" err="1" smtClean="0"/>
              <a:t>near</a:t>
            </a:r>
            <a:r>
              <a:rPr lang="tr-TR" dirty="0" smtClean="0"/>
              <a:t> 34%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which</a:t>
            </a:r>
            <a:r>
              <a:rPr lang="tr-TR" dirty="0" smtClean="0"/>
              <a:t> is </a:t>
            </a:r>
            <a:r>
              <a:rPr lang="tr-TR" dirty="0" err="1" smtClean="0"/>
              <a:t>massively</a:t>
            </a:r>
            <a:r>
              <a:rPr lang="tr-TR" dirty="0" smtClean="0"/>
              <a:t> </a:t>
            </a:r>
            <a:r>
              <a:rPr lang="tr-TR" dirty="0" err="1" smtClean="0"/>
              <a:t>high</a:t>
            </a:r>
            <a:r>
              <a:rPr lang="tr-TR" dirty="0" smtClean="0"/>
              <a:t>. </a:t>
            </a:r>
            <a:r>
              <a:rPr lang="tr-TR" dirty="0" err="1" smtClean="0"/>
              <a:t>Also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, </a:t>
            </a:r>
            <a:r>
              <a:rPr lang="tr-TR" dirty="0" err="1" smtClean="0"/>
              <a:t>no</a:t>
            </a:r>
            <a:r>
              <a:rPr lang="tr-TR" dirty="0" smtClean="0"/>
              <a:t> </a:t>
            </a:r>
            <a:r>
              <a:rPr lang="tr-TR" dirty="0" err="1" smtClean="0"/>
              <a:t>event</a:t>
            </a:r>
            <a:r>
              <a:rPr lang="tr-TR" dirty="0" smtClean="0"/>
              <a:t> </a:t>
            </a:r>
            <a:r>
              <a:rPr lang="tr-TR" dirty="0" err="1" smtClean="0"/>
              <a:t>seems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affected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 rate </a:t>
            </a:r>
            <a:r>
              <a:rPr lang="tr-TR" dirty="0" err="1" smtClean="0"/>
              <a:t>much</a:t>
            </a:r>
            <a:r>
              <a:rPr lang="tr-TR" dirty="0" smtClean="0"/>
              <a:t>.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relation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is </a:t>
            </a:r>
            <a:r>
              <a:rPr lang="tr-TR" dirty="0" err="1" smtClean="0"/>
              <a:t>so</a:t>
            </a:r>
            <a:r>
              <a:rPr lang="tr-TR" dirty="0" smtClean="0"/>
              <a:t> </a:t>
            </a:r>
            <a:r>
              <a:rPr lang="tr-TR" dirty="0" err="1" smtClean="0"/>
              <a:t>strong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32967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Problem </a:t>
            </a:r>
            <a:r>
              <a:rPr lang="tr-TR" dirty="0" err="1" smtClean="0"/>
              <a:t>defınıtıons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2761643"/>
            <a:ext cx="9905999" cy="3029558"/>
          </a:xfrm>
        </p:spPr>
        <p:txBody>
          <a:bodyPr/>
          <a:lstStyle/>
          <a:p>
            <a:r>
              <a:rPr lang="en-US" dirty="0"/>
              <a:t>The intricate relation between unemployment and migration in </a:t>
            </a:r>
            <a:r>
              <a:rPr lang="tr-TR" dirty="0" err="1" smtClean="0"/>
              <a:t>Turkey</a:t>
            </a:r>
            <a:r>
              <a:rPr lang="en-US" dirty="0" smtClean="0"/>
              <a:t> </a:t>
            </a:r>
            <a:r>
              <a:rPr lang="en-US" dirty="0"/>
              <a:t>reveals regional disparities, youth migration trends, and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impact </a:t>
            </a:r>
            <a:r>
              <a:rPr lang="en-US" dirty="0"/>
              <a:t>on </a:t>
            </a:r>
            <a:r>
              <a:rPr lang="en-US" dirty="0" smtClean="0"/>
              <a:t>specific</a:t>
            </a:r>
            <a:r>
              <a:rPr lang="tr-TR" dirty="0" smtClean="0"/>
              <a:t> </a:t>
            </a:r>
            <a:r>
              <a:rPr lang="en-US" dirty="0" smtClean="0"/>
              <a:t>groups</a:t>
            </a:r>
            <a:r>
              <a:rPr lang="en-US" dirty="0"/>
              <a:t>. </a:t>
            </a:r>
            <a:endParaRPr lang="tr-TR" dirty="0" smtClean="0"/>
          </a:p>
          <a:p>
            <a:r>
              <a:rPr lang="tr-TR" dirty="0" err="1" smtClean="0"/>
              <a:t>Giving</a:t>
            </a:r>
            <a:r>
              <a:rPr lang="tr-TR" dirty="0" smtClean="0"/>
              <a:t> </a:t>
            </a:r>
            <a:r>
              <a:rPr lang="tr-TR" dirty="0" err="1" smtClean="0"/>
              <a:t>insight</a:t>
            </a:r>
            <a:r>
              <a:rPr lang="tr-TR" dirty="0"/>
              <a:t> </a:t>
            </a:r>
            <a:r>
              <a:rPr lang="tr-TR" dirty="0" err="1" smtClean="0"/>
              <a:t>about</a:t>
            </a:r>
            <a:r>
              <a:rPr lang="tr-TR" dirty="0" smtClean="0"/>
              <a:t> </a:t>
            </a: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migration</a:t>
            </a:r>
            <a:r>
              <a:rPr lang="tr-TR" dirty="0" smtClean="0"/>
              <a:t> </a:t>
            </a:r>
            <a:r>
              <a:rPr lang="tr-TR" dirty="0" err="1" smtClean="0"/>
              <a:t>trends</a:t>
            </a:r>
            <a:r>
              <a:rPr lang="tr-TR" dirty="0" smtClean="0"/>
              <a:t> in </a:t>
            </a:r>
            <a:r>
              <a:rPr lang="tr-TR" dirty="0" err="1" smtClean="0"/>
              <a:t>Turkey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/>
              <a:t> </a:t>
            </a:r>
            <a:r>
              <a:rPr lang="tr-TR" dirty="0" err="1" smtClean="0"/>
              <a:t>visual</a:t>
            </a:r>
            <a:r>
              <a:rPr lang="tr-TR" dirty="0"/>
              <a:t> </a:t>
            </a:r>
            <a:r>
              <a:rPr lang="tr-TR" dirty="0" err="1" smtClean="0"/>
              <a:t>charts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86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614747" y="1"/>
            <a:ext cx="4577254" cy="2128344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effect</a:t>
            </a:r>
            <a:r>
              <a:rPr lang="tr-TR" dirty="0" smtClean="0"/>
              <a:t> on </a:t>
            </a:r>
            <a:r>
              <a:rPr lang="tr-TR" dirty="0" err="1" smtClean="0"/>
              <a:t>mıgratıon</a:t>
            </a:r>
            <a:r>
              <a:rPr lang="tr-TR" dirty="0" smtClean="0"/>
              <a:t> of </a:t>
            </a:r>
            <a:r>
              <a:rPr lang="en-US" dirty="0" smtClean="0"/>
              <a:t>Poverty </a:t>
            </a:r>
            <a:r>
              <a:rPr lang="en-US" dirty="0"/>
              <a:t>Rates of </a:t>
            </a:r>
            <a:r>
              <a:rPr lang="en-US" dirty="0" err="1" smtClean="0"/>
              <a:t>Educat</a:t>
            </a:r>
            <a:r>
              <a:rPr lang="tr-TR" dirty="0" smtClean="0"/>
              <a:t>ı</a:t>
            </a:r>
            <a:r>
              <a:rPr lang="en-US" dirty="0" smtClean="0"/>
              <a:t>on </a:t>
            </a:r>
            <a:r>
              <a:rPr lang="en-US" dirty="0"/>
              <a:t>Levels Over Years</a:t>
            </a:r>
            <a:br>
              <a:rPr lang="en-US" dirty="0"/>
            </a:b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7614746" cy="6850547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614746" y="1718441"/>
            <a:ext cx="4577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does</a:t>
            </a:r>
            <a:r>
              <a:rPr lang="tr-TR" dirty="0" smtClean="0"/>
              <a:t> not a </a:t>
            </a:r>
            <a:r>
              <a:rPr lang="tr-TR" dirty="0" err="1" smtClean="0"/>
              <a:t>clear</a:t>
            </a:r>
            <a:r>
              <a:rPr lang="tr-TR" dirty="0" smtClean="0"/>
              <a:t> </a:t>
            </a:r>
            <a:r>
              <a:rPr lang="tr-TR" dirty="0" err="1" smtClean="0"/>
              <a:t>corelation</a:t>
            </a:r>
            <a:r>
              <a:rPr lang="tr-TR" dirty="0" smtClean="0"/>
              <a:t> </a:t>
            </a:r>
            <a:r>
              <a:rPr lang="tr-TR" dirty="0" err="1" smtClean="0"/>
              <a:t>exist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  </a:t>
            </a:r>
            <a:r>
              <a:rPr lang="tr-TR" dirty="0" err="1" smtClean="0"/>
              <a:t>rates</a:t>
            </a:r>
            <a:r>
              <a:rPr lang="tr-TR" dirty="0" smtClean="0"/>
              <a:t> of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migration</a:t>
            </a:r>
            <a:r>
              <a:rPr lang="tr-TR" dirty="0" smtClean="0"/>
              <a:t> in </a:t>
            </a:r>
            <a:r>
              <a:rPr lang="tr-TR" dirty="0" err="1" smtClean="0"/>
              <a:t>Turkey</a:t>
            </a:r>
            <a:r>
              <a:rPr lang="tr-TR" dirty="0" smtClean="0"/>
              <a:t>. But it can be </a:t>
            </a:r>
            <a:r>
              <a:rPr lang="tr-TR" dirty="0" err="1" smtClean="0"/>
              <a:t>said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been</a:t>
            </a:r>
            <a:r>
              <a:rPr lang="tr-TR" dirty="0" smtClean="0"/>
              <a:t> </a:t>
            </a:r>
            <a:r>
              <a:rPr lang="tr-TR" dirty="0" err="1" smtClean="0"/>
              <a:t>immigrating</a:t>
            </a:r>
            <a:r>
              <a:rPr lang="tr-TR" dirty="0"/>
              <a:t> </a:t>
            </a:r>
            <a:r>
              <a:rPr lang="tr-TR" dirty="0" err="1" smtClean="0"/>
              <a:t>because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stability</a:t>
            </a:r>
            <a:r>
              <a:rPr lang="tr-TR" dirty="0" smtClean="0"/>
              <a:t> of </a:t>
            </a:r>
            <a:r>
              <a:rPr lang="tr-TR" dirty="0" err="1" smtClean="0"/>
              <a:t>poverty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</a:t>
            </a:r>
            <a:r>
              <a:rPr lang="tr-TR" dirty="0" err="1" smtClean="0"/>
              <a:t>until</a:t>
            </a:r>
            <a:r>
              <a:rPr lang="tr-TR" dirty="0" smtClean="0"/>
              <a:t> 2019. </a:t>
            </a:r>
            <a:r>
              <a:rPr lang="tr-TR" dirty="0" err="1" smtClean="0"/>
              <a:t>Something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occured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a </a:t>
            </a:r>
            <a:r>
              <a:rPr lang="tr-TR" dirty="0" err="1" smtClean="0"/>
              <a:t>drastical</a:t>
            </a:r>
            <a:r>
              <a:rPr lang="tr-TR" dirty="0" smtClean="0"/>
              <a:t> </a:t>
            </a:r>
            <a:r>
              <a:rPr lang="tr-TR" dirty="0" err="1" smtClean="0"/>
              <a:t>drop</a:t>
            </a:r>
            <a:r>
              <a:rPr lang="tr-TR" dirty="0" smtClean="0"/>
              <a:t> in </a:t>
            </a:r>
            <a:r>
              <a:rPr lang="tr-TR" dirty="0" err="1" smtClean="0"/>
              <a:t>immigration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an </a:t>
            </a:r>
            <a:r>
              <a:rPr lang="tr-TR" dirty="0" err="1" smtClean="0"/>
              <a:t>increase</a:t>
            </a:r>
            <a:r>
              <a:rPr lang="tr-TR" dirty="0" smtClean="0"/>
              <a:t> in </a:t>
            </a:r>
            <a:r>
              <a:rPr lang="tr-TR" dirty="0" err="1" smtClean="0"/>
              <a:t>emigration</a:t>
            </a:r>
            <a:r>
              <a:rPr lang="tr-TR" dirty="0"/>
              <a:t> </a:t>
            </a:r>
            <a:r>
              <a:rPr lang="tr-TR" dirty="0" err="1" smtClean="0"/>
              <a:t>happened</a:t>
            </a:r>
            <a:r>
              <a:rPr lang="tr-TR" dirty="0" smtClean="0"/>
              <a:t>. But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it </a:t>
            </a:r>
            <a:r>
              <a:rPr lang="tr-TR" dirty="0" err="1" smtClean="0"/>
              <a:t>recovered</a:t>
            </a:r>
            <a:r>
              <a:rPr lang="tr-TR" dirty="0" smtClean="0"/>
              <a:t> in 2021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event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occured</a:t>
            </a:r>
            <a:r>
              <a:rPr lang="tr-TR" dirty="0" smtClean="0"/>
              <a:t> </a:t>
            </a:r>
            <a:r>
              <a:rPr lang="tr-TR" dirty="0" err="1" smtClean="0"/>
              <a:t>again</a:t>
            </a:r>
            <a:r>
              <a:rPr lang="tr-TR" dirty="0" smtClean="0"/>
              <a:t>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6384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</a:t>
            </a:r>
            <a:r>
              <a:rPr lang="tr-TR" dirty="0" smtClean="0"/>
              <a:t>ı</a:t>
            </a:r>
            <a:r>
              <a:rPr lang="en-US" dirty="0" smtClean="0"/>
              <a:t>al </a:t>
            </a:r>
            <a:r>
              <a:rPr lang="en-US" dirty="0"/>
              <a:t>products or how to convert </a:t>
            </a:r>
            <a:r>
              <a:rPr lang="en-US" dirty="0" err="1" smtClean="0"/>
              <a:t>th</a:t>
            </a:r>
            <a:r>
              <a:rPr lang="tr-TR" dirty="0" smtClean="0"/>
              <a:t>ı</a:t>
            </a:r>
            <a:r>
              <a:rPr lang="en-US" dirty="0" smtClean="0"/>
              <a:t>s </a:t>
            </a:r>
            <a:r>
              <a:rPr lang="en-US" dirty="0"/>
              <a:t>project to a </a:t>
            </a:r>
            <a:r>
              <a:rPr lang="en-US" dirty="0" err="1" smtClean="0"/>
              <a:t>serv</a:t>
            </a:r>
            <a:r>
              <a:rPr lang="tr-TR" dirty="0" smtClean="0"/>
              <a:t>ı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/>
              <a:t>or product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report</a:t>
            </a:r>
            <a:r>
              <a:rPr lang="tr-TR" dirty="0" smtClean="0"/>
              <a:t> can be </a:t>
            </a: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help</a:t>
            </a:r>
            <a:r>
              <a:rPr lang="tr-TR" dirty="0" smtClean="0"/>
              <a:t> </a:t>
            </a:r>
            <a:r>
              <a:rPr lang="tr-TR" dirty="0" err="1" smtClean="0"/>
              <a:t>government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make</a:t>
            </a:r>
            <a:r>
              <a:rPr lang="tr-TR" dirty="0" smtClean="0"/>
              <a:t> </a:t>
            </a:r>
            <a:r>
              <a:rPr lang="tr-TR" dirty="0" err="1" smtClean="0"/>
              <a:t>decisions</a:t>
            </a:r>
            <a:r>
              <a:rPr lang="tr-TR" dirty="0" smtClean="0"/>
              <a:t>, </a:t>
            </a:r>
            <a:r>
              <a:rPr lang="tr-TR" dirty="0" err="1" smtClean="0"/>
              <a:t>policies</a:t>
            </a:r>
            <a:r>
              <a:rPr lang="tr-TR" dirty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measurements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address</a:t>
            </a:r>
            <a:r>
              <a:rPr lang="tr-TR" dirty="0" smtClean="0"/>
              <a:t> </a:t>
            </a:r>
            <a:r>
              <a:rPr lang="tr-TR" dirty="0" err="1" smtClean="0"/>
              <a:t>problems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reasons</a:t>
            </a:r>
            <a:r>
              <a:rPr lang="tr-TR" dirty="0" smtClean="0"/>
              <a:t>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emigrate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guiding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solve</a:t>
            </a:r>
            <a:r>
              <a:rPr lang="tr-TR" dirty="0" smtClean="0"/>
              <a:t> </a:t>
            </a:r>
            <a:r>
              <a:rPr lang="tr-TR" dirty="0" err="1" smtClean="0"/>
              <a:t>them</a:t>
            </a:r>
            <a:r>
              <a:rPr lang="tr-TR" dirty="0" smtClean="0"/>
              <a:t>, </a:t>
            </a:r>
            <a:r>
              <a:rPr lang="tr-TR" dirty="0" err="1" smtClean="0"/>
              <a:t>address</a:t>
            </a:r>
            <a:r>
              <a:rPr lang="tr-TR" dirty="0" smtClean="0"/>
              <a:t> </a:t>
            </a:r>
            <a:r>
              <a:rPr lang="tr-TR" dirty="0" err="1" smtClean="0"/>
              <a:t>reasons</a:t>
            </a:r>
            <a:r>
              <a:rPr lang="tr-TR" dirty="0" smtClean="0"/>
              <a:t>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don’t</a:t>
            </a:r>
            <a:r>
              <a:rPr lang="tr-TR" dirty="0" smtClean="0"/>
              <a:t> </a:t>
            </a:r>
            <a:r>
              <a:rPr lang="tr-TR" dirty="0" err="1" smtClean="0"/>
              <a:t>contribute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workforce</a:t>
            </a:r>
            <a:r>
              <a:rPr lang="tr-TR" dirty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address</a:t>
            </a:r>
            <a:r>
              <a:rPr lang="tr-TR" dirty="0" smtClean="0"/>
              <a:t>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migrate</a:t>
            </a:r>
            <a:r>
              <a:rPr lang="tr-TR" dirty="0" smtClean="0"/>
              <a:t> </a:t>
            </a:r>
            <a:r>
              <a:rPr lang="tr-TR" dirty="0" err="1" smtClean="0"/>
              <a:t>internally</a:t>
            </a:r>
            <a:r>
              <a:rPr lang="tr-TR" dirty="0"/>
              <a:t> </a:t>
            </a:r>
            <a:r>
              <a:rPr lang="tr-TR" dirty="0" err="1" smtClean="0"/>
              <a:t>instead</a:t>
            </a:r>
            <a:r>
              <a:rPr lang="tr-TR" dirty="0" smtClean="0"/>
              <a:t> of </a:t>
            </a:r>
            <a:r>
              <a:rPr lang="tr-TR" dirty="0" err="1" smtClean="0"/>
              <a:t>contributing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economy</a:t>
            </a:r>
            <a:r>
              <a:rPr lang="tr-TR" dirty="0" smtClean="0"/>
              <a:t> of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r>
              <a:rPr lang="tr-TR" dirty="0" smtClean="0"/>
              <a:t>, spot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regions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prone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.</a:t>
            </a:r>
          </a:p>
          <a:p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report</a:t>
            </a:r>
            <a:r>
              <a:rPr lang="tr-TR" dirty="0" smtClean="0"/>
              <a:t> can be </a:t>
            </a:r>
            <a:r>
              <a:rPr lang="tr-TR" dirty="0" err="1" smtClean="0"/>
              <a:t>used</a:t>
            </a:r>
            <a:r>
              <a:rPr lang="tr-TR" dirty="0" smtClean="0"/>
              <a:t> as a </a:t>
            </a:r>
            <a:r>
              <a:rPr lang="tr-TR" dirty="0" err="1" smtClean="0"/>
              <a:t>guide</a:t>
            </a:r>
            <a:r>
              <a:rPr lang="tr-TR" dirty="0" smtClean="0"/>
              <a:t> </a:t>
            </a:r>
            <a:r>
              <a:rPr lang="tr-TR" dirty="0" err="1" smtClean="0"/>
              <a:t>generally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where</a:t>
            </a:r>
            <a:r>
              <a:rPr lang="tr-TR" dirty="0" smtClean="0"/>
              <a:t> </a:t>
            </a:r>
            <a:r>
              <a:rPr lang="tr-TR" dirty="0" err="1" smtClean="0"/>
              <a:t>government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business</a:t>
            </a:r>
            <a:r>
              <a:rPr lang="tr-TR" dirty="0" smtClean="0"/>
              <a:t> </a:t>
            </a:r>
            <a:r>
              <a:rPr lang="tr-TR" dirty="0" err="1" smtClean="0"/>
              <a:t>should</a:t>
            </a:r>
            <a:r>
              <a:rPr lang="tr-TR" dirty="0" smtClean="0"/>
              <a:t> </a:t>
            </a:r>
            <a:r>
              <a:rPr lang="tr-TR" dirty="0" err="1" smtClean="0"/>
              <a:t>make</a:t>
            </a:r>
            <a:r>
              <a:rPr lang="tr-TR" dirty="0" smtClean="0"/>
              <a:t> </a:t>
            </a:r>
            <a:r>
              <a:rPr lang="tr-TR" dirty="0" err="1" smtClean="0"/>
              <a:t>investments</a:t>
            </a:r>
            <a:r>
              <a:rPr lang="tr-T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392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ı</a:t>
            </a:r>
            <a:r>
              <a:rPr lang="en-US" dirty="0" err="1" smtClean="0"/>
              <a:t>ssues</a:t>
            </a:r>
            <a:r>
              <a:rPr lang="en-US" dirty="0" smtClean="0"/>
              <a:t> </a:t>
            </a:r>
            <a:r>
              <a:rPr lang="en-US" dirty="0"/>
              <a:t>related to data </a:t>
            </a:r>
            <a:r>
              <a:rPr lang="en-US" dirty="0" err="1" smtClean="0"/>
              <a:t>eng</a:t>
            </a:r>
            <a:r>
              <a:rPr lang="tr-TR" dirty="0" smtClean="0"/>
              <a:t>ı</a:t>
            </a:r>
            <a:r>
              <a:rPr lang="en-US" dirty="0" err="1" smtClean="0"/>
              <a:t>neer</a:t>
            </a:r>
            <a:r>
              <a:rPr lang="tr-TR" dirty="0" smtClean="0"/>
              <a:t>ı</a:t>
            </a:r>
            <a:r>
              <a:rPr lang="en-US" dirty="0" err="1" smtClean="0"/>
              <a:t>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Certain</a:t>
            </a:r>
            <a:r>
              <a:rPr lang="tr-TR" dirty="0" smtClean="0"/>
              <a:t> </a:t>
            </a:r>
            <a:r>
              <a:rPr lang="tr-TR" dirty="0" err="1" smtClean="0"/>
              <a:t>limited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dataset</a:t>
            </a:r>
            <a:r>
              <a:rPr lang="tr-TR" dirty="0"/>
              <a:t> </a:t>
            </a:r>
            <a:r>
              <a:rPr lang="tr-TR" dirty="0" err="1" smtClean="0"/>
              <a:t>so</a:t>
            </a:r>
            <a:r>
              <a:rPr lang="tr-TR" dirty="0" smtClean="0"/>
              <a:t> </a:t>
            </a:r>
            <a:r>
              <a:rPr lang="tr-TR" dirty="0" err="1" smtClean="0"/>
              <a:t>making</a:t>
            </a:r>
            <a:r>
              <a:rPr lang="tr-TR" dirty="0" smtClean="0"/>
              <a:t> </a:t>
            </a:r>
            <a:r>
              <a:rPr lang="tr-TR" dirty="0" err="1" smtClean="0"/>
              <a:t>future</a:t>
            </a:r>
            <a:r>
              <a:rPr lang="tr-TR" dirty="0" smtClean="0"/>
              <a:t> </a:t>
            </a:r>
            <a:r>
              <a:rPr lang="tr-TR" dirty="0" err="1" smtClean="0"/>
              <a:t>predictions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not be </a:t>
            </a:r>
            <a:r>
              <a:rPr lang="tr-TR" dirty="0" err="1" smtClean="0"/>
              <a:t>so</a:t>
            </a:r>
            <a:r>
              <a:rPr lang="tr-TR" dirty="0" smtClean="0"/>
              <a:t> </a:t>
            </a:r>
            <a:r>
              <a:rPr lang="tr-TR" dirty="0" err="1" smtClean="0"/>
              <a:t>reliable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ML  </a:t>
            </a:r>
            <a:r>
              <a:rPr lang="tr-TR" dirty="0" err="1" smtClean="0"/>
              <a:t>methods</a:t>
            </a:r>
            <a:r>
              <a:rPr lang="tr-TR" dirty="0" smtClean="0"/>
              <a:t>.</a:t>
            </a:r>
          </a:p>
          <a:p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datasets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too</a:t>
            </a:r>
            <a:r>
              <a:rPr lang="tr-TR" dirty="0" smtClean="0"/>
              <a:t> </a:t>
            </a:r>
            <a:r>
              <a:rPr lang="tr-TR" dirty="0" err="1" smtClean="0"/>
              <a:t>many</a:t>
            </a:r>
            <a:r>
              <a:rPr lang="tr-TR" dirty="0" smtClean="0"/>
              <a:t> </a:t>
            </a:r>
            <a:r>
              <a:rPr lang="tr-TR" dirty="0" err="1" smtClean="0"/>
              <a:t>breakpoints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visualize</a:t>
            </a:r>
            <a:r>
              <a:rPr lang="tr-TR" dirty="0" smtClean="0"/>
              <a:t>, had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make</a:t>
            </a:r>
            <a:r>
              <a:rPr lang="tr-TR" dirty="0" smtClean="0"/>
              <a:t> </a:t>
            </a:r>
            <a:r>
              <a:rPr lang="tr-TR" dirty="0" err="1" smtClean="0"/>
              <a:t>adjustments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original</a:t>
            </a:r>
            <a:r>
              <a:rPr lang="tr-TR" dirty="0" smtClean="0"/>
              <a:t> data.</a:t>
            </a:r>
          </a:p>
          <a:p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excel</a:t>
            </a:r>
            <a:r>
              <a:rPr lang="tr-TR" dirty="0" smtClean="0"/>
              <a:t> </a:t>
            </a:r>
            <a:r>
              <a:rPr lang="tr-TR" dirty="0" err="1" smtClean="0"/>
              <a:t>tables</a:t>
            </a:r>
            <a:r>
              <a:rPr lang="tr-TR" dirty="0" smtClean="0"/>
              <a:t> had </a:t>
            </a:r>
            <a:r>
              <a:rPr lang="tr-TR" dirty="0" err="1" smtClean="0"/>
              <a:t>unwanted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out</a:t>
            </a:r>
            <a:r>
              <a:rPr lang="tr-TR" dirty="0" smtClean="0"/>
              <a:t> of </a:t>
            </a:r>
            <a:r>
              <a:rPr lang="tr-TR" dirty="0" err="1" smtClean="0"/>
              <a:t>matrix</a:t>
            </a:r>
            <a:r>
              <a:rPr lang="tr-TR" dirty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makes</a:t>
            </a:r>
            <a:r>
              <a:rPr lang="tr-TR" dirty="0" smtClean="0"/>
              <a:t> it </a:t>
            </a:r>
            <a:r>
              <a:rPr lang="tr-TR" dirty="0" err="1" smtClean="0"/>
              <a:t>difficult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process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7971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Issues</a:t>
            </a:r>
            <a:r>
              <a:rPr lang="tr-TR" dirty="0" smtClean="0"/>
              <a:t> </a:t>
            </a:r>
            <a:r>
              <a:rPr lang="tr-TR" dirty="0" err="1"/>
              <a:t>related</a:t>
            </a:r>
            <a:r>
              <a:rPr lang="tr-TR" dirty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ethıcs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People </a:t>
            </a:r>
            <a:r>
              <a:rPr lang="tr-TR" dirty="0" err="1" smtClean="0"/>
              <a:t>may</a:t>
            </a:r>
            <a:r>
              <a:rPr lang="tr-TR" dirty="0" smtClean="0"/>
              <a:t> not </a:t>
            </a:r>
            <a:r>
              <a:rPr lang="tr-TR" dirty="0" err="1" smtClean="0"/>
              <a:t>want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share</a:t>
            </a:r>
            <a:r>
              <a:rPr lang="tr-TR" dirty="0" smtClean="0"/>
              <a:t> </a:t>
            </a:r>
            <a:r>
              <a:rPr lang="tr-TR" dirty="0" err="1" smtClean="0"/>
              <a:t>their</a:t>
            </a:r>
            <a:r>
              <a:rPr lang="tr-TR" dirty="0" smtClean="0"/>
              <a:t> data </a:t>
            </a:r>
            <a:r>
              <a:rPr lang="tr-TR" dirty="0" err="1" smtClean="0"/>
              <a:t>publicly</a:t>
            </a:r>
            <a:r>
              <a:rPr lang="tr-TR" dirty="0" smtClean="0"/>
              <a:t>. </a:t>
            </a:r>
          </a:p>
          <a:p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no</a:t>
            </a:r>
            <a:r>
              <a:rPr lang="tr-TR" dirty="0" smtClean="0"/>
              <a:t> </a:t>
            </a:r>
            <a:r>
              <a:rPr lang="tr-TR" dirty="0" err="1" smtClean="0"/>
              <a:t>personal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r>
              <a:rPr lang="tr-TR" dirty="0" smtClean="0"/>
              <a:t> in </a:t>
            </a: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datasets</a:t>
            </a:r>
            <a:r>
              <a:rPr lang="tr-TR" dirty="0" smtClean="0"/>
              <a:t>. </a:t>
            </a:r>
          </a:p>
          <a:p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report</a:t>
            </a:r>
            <a:r>
              <a:rPr lang="tr-TR" dirty="0" smtClean="0"/>
              <a:t> can be </a:t>
            </a:r>
            <a:r>
              <a:rPr lang="tr-TR" dirty="0" err="1" smtClean="0"/>
              <a:t>used</a:t>
            </a:r>
            <a:r>
              <a:rPr lang="tr-TR" dirty="0" smtClean="0"/>
              <a:t> as a </a:t>
            </a:r>
            <a:r>
              <a:rPr lang="tr-TR" dirty="0" err="1" smtClean="0"/>
              <a:t>guide</a:t>
            </a:r>
            <a:r>
              <a:rPr lang="tr-TR" dirty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has </a:t>
            </a:r>
            <a:r>
              <a:rPr lang="tr-TR" dirty="0" err="1" smtClean="0"/>
              <a:t>no</a:t>
            </a:r>
            <a:r>
              <a:rPr lang="tr-TR" dirty="0" smtClean="0"/>
              <a:t> </a:t>
            </a:r>
            <a:r>
              <a:rPr lang="tr-TR" dirty="0" err="1" smtClean="0"/>
              <a:t>harm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8426786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Conclusıon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err="1" smtClean="0"/>
              <a:t>According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data, </a:t>
            </a:r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no</a:t>
            </a:r>
            <a:r>
              <a:rPr lang="tr-TR" dirty="0" smtClean="0"/>
              <a:t> </a:t>
            </a:r>
            <a:r>
              <a:rPr lang="tr-TR" dirty="0" err="1" smtClean="0"/>
              <a:t>direct</a:t>
            </a:r>
            <a:r>
              <a:rPr lang="tr-TR" dirty="0" smtClean="0"/>
              <a:t> </a:t>
            </a:r>
            <a:r>
              <a:rPr lang="tr-TR" dirty="0" err="1" smtClean="0"/>
              <a:t>effects</a:t>
            </a:r>
            <a:r>
              <a:rPr lang="tr-TR" dirty="0" smtClean="0"/>
              <a:t> of </a:t>
            </a:r>
            <a:r>
              <a:rPr lang="tr-TR" dirty="0" err="1" smtClean="0"/>
              <a:t>unemployment</a:t>
            </a:r>
            <a:r>
              <a:rPr lang="tr-TR" dirty="0" smtClean="0"/>
              <a:t> on </a:t>
            </a:r>
            <a:r>
              <a:rPr lang="tr-TR" dirty="0" err="1" smtClean="0"/>
              <a:t>migration</a:t>
            </a:r>
            <a:r>
              <a:rPr lang="tr-TR" dirty="0" smtClean="0"/>
              <a:t>. But </a:t>
            </a:r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multiple</a:t>
            </a:r>
            <a:r>
              <a:rPr lang="tr-TR" dirty="0" smtClean="0"/>
              <a:t> </a:t>
            </a:r>
            <a:r>
              <a:rPr lang="tr-TR" dirty="0" err="1" smtClean="0"/>
              <a:t>reasons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effects</a:t>
            </a:r>
            <a:r>
              <a:rPr lang="tr-TR" dirty="0" smtClean="0"/>
              <a:t> on </a:t>
            </a:r>
            <a:r>
              <a:rPr lang="tr-TR" dirty="0" err="1" smtClean="0"/>
              <a:t>migration</a:t>
            </a:r>
            <a:r>
              <a:rPr lang="tr-TR" dirty="0" smtClean="0"/>
              <a:t> </a:t>
            </a: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internally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internationally</a:t>
            </a:r>
            <a:r>
              <a:rPr lang="tr-TR" dirty="0" smtClean="0"/>
              <a:t>. </a:t>
            </a:r>
          </a:p>
          <a:p>
            <a:r>
              <a:rPr lang="tr-TR" dirty="0" err="1" smtClean="0"/>
              <a:t>There</a:t>
            </a:r>
            <a:r>
              <a:rPr lang="tr-TR" dirty="0" smtClean="0"/>
              <a:t> is a </a:t>
            </a:r>
            <a:r>
              <a:rPr lang="tr-TR" dirty="0" err="1" smtClean="0"/>
              <a:t>corelation</a:t>
            </a:r>
            <a:r>
              <a:rPr lang="tr-TR" dirty="0" smtClean="0"/>
              <a:t> of </a:t>
            </a:r>
            <a:r>
              <a:rPr lang="tr-TR" dirty="0" err="1" smtClean="0"/>
              <a:t>migration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: </a:t>
            </a:r>
            <a:r>
              <a:rPr lang="tr-TR" dirty="0" err="1" smtClean="0"/>
              <a:t>age</a:t>
            </a:r>
            <a:r>
              <a:rPr lang="tr-TR" dirty="0" smtClean="0"/>
              <a:t>, </a:t>
            </a:r>
            <a:r>
              <a:rPr lang="tr-TR" dirty="0" err="1" smtClean="0"/>
              <a:t>gender</a:t>
            </a:r>
            <a:r>
              <a:rPr lang="tr-TR" dirty="0" smtClean="0"/>
              <a:t> </a:t>
            </a:r>
            <a:r>
              <a:rPr lang="tr-TR" dirty="0" err="1" smtClean="0"/>
              <a:t>difference</a:t>
            </a:r>
            <a:r>
              <a:rPr lang="tr-TR" dirty="0" smtClean="0"/>
              <a:t>, </a:t>
            </a:r>
            <a:r>
              <a:rPr lang="tr-TR" dirty="0" err="1" smtClean="0"/>
              <a:t>regional</a:t>
            </a:r>
            <a:r>
              <a:rPr lang="tr-TR" dirty="0" smtClean="0"/>
              <a:t> </a:t>
            </a:r>
            <a:r>
              <a:rPr lang="tr-TR" dirty="0" err="1" smtClean="0"/>
              <a:t>disadvantages</a:t>
            </a:r>
            <a:r>
              <a:rPr lang="tr-TR" dirty="0" smtClean="0"/>
              <a:t>, </a:t>
            </a:r>
            <a:r>
              <a:rPr lang="tr-TR" dirty="0" err="1" smtClean="0"/>
              <a:t>events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happened</a:t>
            </a:r>
            <a:r>
              <a:rPr lang="tr-TR" dirty="0" smtClean="0"/>
              <a:t> in </a:t>
            </a:r>
            <a:r>
              <a:rPr lang="tr-TR" dirty="0" err="1" smtClean="0"/>
              <a:t>certain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, </a:t>
            </a:r>
            <a:r>
              <a:rPr lang="tr-TR" dirty="0" err="1" smtClean="0"/>
              <a:t>ethnicity</a:t>
            </a:r>
            <a:r>
              <a:rPr lang="tr-TR" dirty="0" smtClean="0"/>
              <a:t>, </a:t>
            </a:r>
            <a:r>
              <a:rPr lang="tr-TR" dirty="0" err="1" smtClean="0"/>
              <a:t>economy</a:t>
            </a:r>
            <a:r>
              <a:rPr lang="tr-TR" dirty="0" smtClean="0"/>
              <a:t>, </a:t>
            </a:r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personal</a:t>
            </a:r>
            <a:r>
              <a:rPr lang="tr-TR" dirty="0" smtClean="0"/>
              <a:t> </a:t>
            </a:r>
            <a:r>
              <a:rPr lang="tr-TR" dirty="0" err="1" smtClean="0"/>
              <a:t>reasons</a:t>
            </a:r>
            <a:r>
              <a:rPr lang="tr-TR" dirty="0" smtClean="0"/>
              <a:t>.</a:t>
            </a:r>
          </a:p>
          <a:p>
            <a:r>
              <a:rPr lang="tr-TR" dirty="0" err="1" smtClean="0"/>
              <a:t>There</a:t>
            </a:r>
            <a:r>
              <a:rPr lang="tr-TR" dirty="0" smtClean="0"/>
              <a:t> is a </a:t>
            </a:r>
            <a:r>
              <a:rPr lang="tr-TR" dirty="0" err="1" smtClean="0"/>
              <a:t>corelation</a:t>
            </a:r>
            <a:r>
              <a:rPr lang="tr-TR" dirty="0" smtClean="0"/>
              <a:t> of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: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r>
              <a:rPr lang="tr-TR" dirty="0" smtClean="0"/>
              <a:t>, </a:t>
            </a:r>
            <a:r>
              <a:rPr lang="tr-TR" dirty="0" err="1" smtClean="0"/>
              <a:t>gender</a:t>
            </a:r>
            <a:r>
              <a:rPr lang="tr-TR" dirty="0" smtClean="0"/>
              <a:t>, </a:t>
            </a:r>
            <a:r>
              <a:rPr lang="tr-TR" dirty="0" err="1" smtClean="0"/>
              <a:t>regional</a:t>
            </a:r>
            <a:r>
              <a:rPr lang="tr-TR" dirty="0" smtClean="0"/>
              <a:t> </a:t>
            </a:r>
            <a:r>
              <a:rPr lang="tr-TR" dirty="0" err="1" smtClean="0"/>
              <a:t>disadvantages</a:t>
            </a:r>
            <a:r>
              <a:rPr lang="tr-TR" dirty="0" smtClean="0"/>
              <a:t>, </a:t>
            </a:r>
            <a:r>
              <a:rPr lang="tr-TR" dirty="0" err="1" smtClean="0"/>
              <a:t>economy</a:t>
            </a:r>
            <a:r>
              <a:rPr lang="tr-TR" dirty="0" smtClean="0"/>
              <a:t>, </a:t>
            </a:r>
            <a:r>
              <a:rPr lang="tr-TR" dirty="0" err="1"/>
              <a:t>events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 smtClean="0"/>
              <a:t>happened</a:t>
            </a:r>
            <a:r>
              <a:rPr lang="tr-TR" dirty="0" smtClean="0"/>
              <a:t> in </a:t>
            </a:r>
            <a:r>
              <a:rPr lang="tr-TR" dirty="0" err="1"/>
              <a:t>certain</a:t>
            </a:r>
            <a:r>
              <a:rPr lang="tr-TR" dirty="0"/>
              <a:t> </a:t>
            </a:r>
            <a:r>
              <a:rPr lang="tr-TR" dirty="0" err="1"/>
              <a:t>years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762252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382815" y="126125"/>
            <a:ext cx="6664596" cy="6117020"/>
          </a:xfrm>
        </p:spPr>
        <p:txBody>
          <a:bodyPr/>
          <a:lstStyle/>
          <a:p>
            <a:r>
              <a:rPr lang="tr-TR" dirty="0" smtClean="0"/>
              <a:t>THANK YOU</a:t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       </a:t>
            </a:r>
            <a:r>
              <a:rPr lang="tr-TR" dirty="0" err="1" smtClean="0"/>
              <a:t>end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 flipV="1">
            <a:off x="1141412" y="5791200"/>
            <a:ext cx="9905999" cy="45719"/>
          </a:xfrm>
        </p:spPr>
        <p:txBody>
          <a:bodyPr>
            <a:normAutofit fontScale="25000" lnSpcReduction="20000"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839827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3" y="555456"/>
            <a:ext cx="9905998" cy="1478570"/>
          </a:xfrm>
        </p:spPr>
        <p:txBody>
          <a:bodyPr/>
          <a:lstStyle/>
          <a:p>
            <a:r>
              <a:rPr lang="tr-TR" dirty="0" err="1" smtClean="0"/>
              <a:t>Datasets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asa.xlsx is a </a:t>
            </a:r>
            <a:r>
              <a:rPr lang="tr-TR" dirty="0" err="1" smtClean="0"/>
              <a:t>distribution</a:t>
            </a:r>
            <a:r>
              <a:rPr lang="tr-TR" dirty="0" smtClean="0"/>
              <a:t> of </a:t>
            </a:r>
            <a:r>
              <a:rPr lang="tr-TR" dirty="0" err="1" smtClean="0"/>
              <a:t>age</a:t>
            </a:r>
            <a:r>
              <a:rPr lang="tr-TR" dirty="0" smtClean="0"/>
              <a:t> </a:t>
            </a:r>
            <a:r>
              <a:rPr lang="tr-TR" dirty="0" err="1" smtClean="0"/>
              <a:t>groups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gender</a:t>
            </a:r>
            <a:r>
              <a:rPr lang="tr-TR" dirty="0" smtClean="0"/>
              <a:t> of </a:t>
            </a:r>
            <a:r>
              <a:rPr lang="tr-TR" dirty="0" err="1" smtClean="0"/>
              <a:t>migrants</a:t>
            </a:r>
            <a:r>
              <a:rPr lang="tr-TR" dirty="0" smtClean="0"/>
              <a:t> in </a:t>
            </a:r>
            <a:r>
              <a:rPr lang="tr-TR" dirty="0" err="1" smtClean="0"/>
              <a:t>year</a:t>
            </a:r>
            <a:r>
              <a:rPr lang="tr-TR" dirty="0" smtClean="0"/>
              <a:t> 2022</a:t>
            </a:r>
          </a:p>
          <a:p>
            <a:r>
              <a:rPr lang="tr-TR" dirty="0" smtClean="0"/>
              <a:t>Asa2.xlsx is a </a:t>
            </a:r>
            <a:r>
              <a:rPr lang="tr-TR" dirty="0" err="1"/>
              <a:t>distribution</a:t>
            </a:r>
            <a:r>
              <a:rPr lang="tr-TR" dirty="0"/>
              <a:t> of </a:t>
            </a:r>
            <a:r>
              <a:rPr lang="tr-TR" dirty="0" err="1"/>
              <a:t>age</a:t>
            </a:r>
            <a:r>
              <a:rPr lang="tr-TR" dirty="0"/>
              <a:t> </a:t>
            </a:r>
            <a:r>
              <a:rPr lang="tr-TR" dirty="0" err="1"/>
              <a:t>groups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gender</a:t>
            </a:r>
            <a:r>
              <a:rPr lang="tr-TR" dirty="0"/>
              <a:t> of </a:t>
            </a:r>
            <a:r>
              <a:rPr lang="tr-TR" dirty="0" err="1"/>
              <a:t>migrants</a:t>
            </a:r>
            <a:r>
              <a:rPr lang="tr-TR" dirty="0"/>
              <a:t> in </a:t>
            </a:r>
            <a:r>
              <a:rPr lang="tr-TR" dirty="0" err="1" smtClean="0"/>
              <a:t>years</a:t>
            </a:r>
            <a:r>
              <a:rPr lang="tr-TR" dirty="0" smtClean="0"/>
              <a:t> 2016-2022</a:t>
            </a:r>
          </a:p>
          <a:p>
            <a:r>
              <a:rPr lang="en-US" dirty="0"/>
              <a:t>Immigrants and emigrants by age group and sex, </a:t>
            </a:r>
            <a:r>
              <a:rPr lang="en-US" dirty="0" smtClean="0"/>
              <a:t>2016-2022</a:t>
            </a:r>
            <a:r>
              <a:rPr lang="tr-TR" dirty="0" smtClean="0"/>
              <a:t>.</a:t>
            </a:r>
            <a:r>
              <a:rPr lang="tr-TR" dirty="0" err="1" smtClean="0"/>
              <a:t>xlsx</a:t>
            </a:r>
            <a:r>
              <a:rPr lang="tr-TR" dirty="0" smtClean="0"/>
              <a:t> is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original</a:t>
            </a:r>
            <a:r>
              <a:rPr lang="tr-TR" dirty="0" smtClean="0"/>
              <a:t> </a:t>
            </a:r>
            <a:r>
              <a:rPr lang="tr-TR" dirty="0" err="1" smtClean="0"/>
              <a:t>dataset</a:t>
            </a:r>
            <a:r>
              <a:rPr lang="tr-TR" dirty="0" smtClean="0"/>
              <a:t> of asa </a:t>
            </a:r>
            <a:r>
              <a:rPr lang="tr-TR" dirty="0" err="1" smtClean="0"/>
              <a:t>and</a:t>
            </a:r>
            <a:r>
              <a:rPr lang="tr-TR" dirty="0" smtClean="0"/>
              <a:t> asa2 </a:t>
            </a:r>
            <a:r>
              <a:rPr lang="tr-TR" dirty="0" err="1" smtClean="0"/>
              <a:t>files</a:t>
            </a:r>
            <a:r>
              <a:rPr lang="tr-TR" dirty="0" smtClean="0"/>
              <a:t>.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files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adjusted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easy</a:t>
            </a:r>
            <a:r>
              <a:rPr lang="tr-TR" dirty="0" smtClean="0"/>
              <a:t> </a:t>
            </a:r>
            <a:r>
              <a:rPr lang="tr-TR" dirty="0" err="1" smtClean="0"/>
              <a:t>usage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511" y="0"/>
            <a:ext cx="4447900" cy="22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64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Datasets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Immigration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smtClean="0"/>
              <a:t>Ethnicity.xlsx is a </a:t>
            </a:r>
            <a:r>
              <a:rPr lang="tr-TR" dirty="0" err="1" smtClean="0"/>
              <a:t>distribution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gender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ethnicities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2016-2022. </a:t>
            </a:r>
          </a:p>
          <a:p>
            <a:r>
              <a:rPr lang="tr-TR" dirty="0"/>
              <a:t>Net Migration of </a:t>
            </a:r>
            <a:r>
              <a:rPr lang="tr-TR" dirty="0" smtClean="0"/>
              <a:t>Regions.xlsx is net </a:t>
            </a:r>
            <a:r>
              <a:rPr lang="tr-TR" dirty="0" err="1" smtClean="0"/>
              <a:t>migration</a:t>
            </a:r>
            <a:r>
              <a:rPr lang="tr-TR" dirty="0" smtClean="0"/>
              <a:t> of 12 </a:t>
            </a:r>
            <a:r>
              <a:rPr lang="tr-TR" dirty="0" err="1" smtClean="0"/>
              <a:t>subregions</a:t>
            </a:r>
            <a:r>
              <a:rPr lang="tr-TR" dirty="0" smtClean="0"/>
              <a:t> of </a:t>
            </a:r>
            <a:r>
              <a:rPr lang="tr-TR" dirty="0" err="1" smtClean="0"/>
              <a:t>Turkey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2008-2022.</a:t>
            </a:r>
          </a:p>
          <a:p>
            <a:r>
              <a:rPr lang="tr-TR" dirty="0" err="1" smtClean="0"/>
              <a:t>Poverty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years.xlsx is a </a:t>
            </a:r>
            <a:r>
              <a:rPr lang="tr-TR" dirty="0" err="1" smtClean="0"/>
              <a:t>distribution</a:t>
            </a:r>
            <a:r>
              <a:rPr lang="tr-TR" dirty="0" smtClean="0"/>
              <a:t> of </a:t>
            </a:r>
            <a:r>
              <a:rPr lang="tr-TR" dirty="0" err="1" smtClean="0"/>
              <a:t>poverty</a:t>
            </a:r>
            <a:r>
              <a:rPr lang="tr-TR" dirty="0" smtClean="0"/>
              <a:t> rate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 risk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2016-2022.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283" y="1"/>
            <a:ext cx="4410128" cy="22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2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Datasets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25189"/>
          </a:xfrm>
        </p:spPr>
        <p:txBody>
          <a:bodyPr>
            <a:normAutofit/>
          </a:bodyPr>
          <a:lstStyle/>
          <a:p>
            <a:r>
              <a:rPr lang="tr-TR" dirty="0" err="1"/>
              <a:t>Reasons</a:t>
            </a:r>
            <a:r>
              <a:rPr lang="tr-TR" dirty="0"/>
              <a:t> of </a:t>
            </a:r>
            <a:r>
              <a:rPr lang="tr-TR" dirty="0" err="1"/>
              <a:t>internal</a:t>
            </a:r>
            <a:r>
              <a:rPr lang="tr-TR" dirty="0"/>
              <a:t> </a:t>
            </a:r>
            <a:r>
              <a:rPr lang="tr-TR" dirty="0" smtClean="0"/>
              <a:t>migration.xlsx is a </a:t>
            </a:r>
            <a:r>
              <a:rPr lang="tr-TR" dirty="0" err="1" smtClean="0"/>
              <a:t>distribution</a:t>
            </a:r>
            <a:r>
              <a:rPr lang="tr-TR" dirty="0" smtClean="0"/>
              <a:t> of </a:t>
            </a:r>
            <a:r>
              <a:rPr lang="tr-TR" dirty="0" err="1" smtClean="0"/>
              <a:t>reasons</a:t>
            </a:r>
            <a:r>
              <a:rPr lang="tr-TR" dirty="0" smtClean="0"/>
              <a:t>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how </a:t>
            </a:r>
            <a:r>
              <a:rPr lang="tr-TR" dirty="0" err="1" smtClean="0"/>
              <a:t>much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 </a:t>
            </a:r>
            <a:r>
              <a:rPr lang="tr-TR" dirty="0" err="1" smtClean="0"/>
              <a:t>migrate</a:t>
            </a:r>
            <a:r>
              <a:rPr lang="tr-TR" dirty="0" smtClean="0"/>
              <a:t> </a:t>
            </a:r>
            <a:r>
              <a:rPr lang="tr-TR" dirty="0" err="1" smtClean="0"/>
              <a:t>internally</a:t>
            </a:r>
            <a:r>
              <a:rPr lang="tr-TR" dirty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2018-2022.</a:t>
            </a:r>
          </a:p>
          <a:p>
            <a:r>
              <a:rPr lang="en-US" dirty="0"/>
              <a:t>Unemployment rate over gender and </a:t>
            </a:r>
            <a:r>
              <a:rPr lang="en-US" dirty="0" smtClean="0"/>
              <a:t>education</a:t>
            </a:r>
            <a:r>
              <a:rPr lang="tr-TR" dirty="0" smtClean="0"/>
              <a:t>.</a:t>
            </a:r>
            <a:r>
              <a:rPr lang="tr-TR" dirty="0" err="1" smtClean="0"/>
              <a:t>xlsx</a:t>
            </a:r>
            <a:r>
              <a:rPr lang="tr-TR" dirty="0" smtClean="0"/>
              <a:t> is a  </a:t>
            </a:r>
            <a:r>
              <a:rPr lang="tr-TR" dirty="0" err="1" smtClean="0"/>
              <a:t>distribution</a:t>
            </a:r>
            <a:r>
              <a:rPr lang="tr-TR" dirty="0" smtClean="0"/>
              <a:t> of </a:t>
            </a:r>
            <a:r>
              <a:rPr lang="tr-TR" dirty="0" err="1" smtClean="0"/>
              <a:t>education</a:t>
            </a:r>
            <a:r>
              <a:rPr lang="tr-TR" dirty="0" smtClean="0"/>
              <a:t> </a:t>
            </a:r>
            <a:r>
              <a:rPr lang="tr-TR" dirty="0" err="1" smtClean="0"/>
              <a:t>levels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2014-2022.</a:t>
            </a:r>
          </a:p>
          <a:p>
            <a:r>
              <a:rPr lang="tr-TR" dirty="0" err="1"/>
              <a:t>Unemployment</a:t>
            </a:r>
            <a:r>
              <a:rPr lang="tr-TR" dirty="0"/>
              <a:t> rate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smtClean="0"/>
              <a:t>years.xlsx is a </a:t>
            </a:r>
            <a:r>
              <a:rPr lang="tr-TR" dirty="0" err="1" smtClean="0"/>
              <a:t>distribution</a:t>
            </a:r>
            <a:r>
              <a:rPr lang="tr-TR" dirty="0" smtClean="0"/>
              <a:t> of </a:t>
            </a:r>
            <a:r>
              <a:rPr lang="tr-TR" dirty="0" err="1" smtClean="0"/>
              <a:t>genders</a:t>
            </a:r>
            <a:r>
              <a:rPr lang="tr-TR" dirty="0" smtClean="0"/>
              <a:t>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2016-2022.</a:t>
            </a:r>
          </a:p>
          <a:p>
            <a:r>
              <a:rPr lang="en-US" dirty="0"/>
              <a:t>Unemployment Rates of Regions over </a:t>
            </a:r>
            <a:r>
              <a:rPr lang="en-US" dirty="0" smtClean="0"/>
              <a:t>Years</a:t>
            </a:r>
            <a:r>
              <a:rPr lang="tr-TR" dirty="0" smtClean="0"/>
              <a:t>.</a:t>
            </a:r>
            <a:r>
              <a:rPr lang="tr-TR" dirty="0" err="1" smtClean="0"/>
              <a:t>xlsx</a:t>
            </a:r>
            <a:r>
              <a:rPr lang="tr-TR" dirty="0" smtClean="0"/>
              <a:t> is a </a:t>
            </a:r>
            <a:r>
              <a:rPr lang="tr-TR" dirty="0" err="1" smtClean="0"/>
              <a:t>distribution</a:t>
            </a:r>
            <a:r>
              <a:rPr lang="tr-TR" dirty="0" smtClean="0"/>
              <a:t> of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 of </a:t>
            </a:r>
            <a:r>
              <a:rPr lang="tr-TR" dirty="0" err="1" smtClean="0"/>
              <a:t>regions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years</a:t>
            </a:r>
            <a:r>
              <a:rPr lang="tr-TR" dirty="0" smtClean="0"/>
              <a:t> 2014-2022.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9" y="0"/>
            <a:ext cx="4498972" cy="22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Source of </a:t>
            </a:r>
            <a:r>
              <a:rPr lang="tr-TR" dirty="0" err="1" smtClean="0"/>
              <a:t>vısual</a:t>
            </a:r>
            <a:r>
              <a:rPr lang="tr-TR" dirty="0" smtClean="0"/>
              <a:t> </a:t>
            </a:r>
            <a:r>
              <a:rPr lang="tr-TR" dirty="0" err="1" smtClean="0"/>
              <a:t>charts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graphs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n</a:t>
            </a:r>
            <a:r>
              <a:rPr lang="tr-TR" dirty="0" err="1" smtClean="0"/>
              <a:t>otebook.ipynb</a:t>
            </a:r>
            <a:r>
              <a:rPr lang="tr-TR" dirty="0" smtClean="0"/>
              <a:t> file </a:t>
            </a:r>
            <a:r>
              <a:rPr lang="tr-TR" dirty="0" err="1" smtClean="0"/>
              <a:t>shows</a:t>
            </a:r>
            <a:r>
              <a:rPr lang="tr-TR" dirty="0" smtClean="0"/>
              <a:t> how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visualisations</a:t>
            </a:r>
            <a:r>
              <a:rPr lang="tr-TR" dirty="0" smtClean="0"/>
              <a:t> </a:t>
            </a:r>
            <a:r>
              <a:rPr lang="tr-TR" dirty="0" err="1" smtClean="0"/>
              <a:t>made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how data is </a:t>
            </a:r>
            <a:r>
              <a:rPr lang="tr-TR" dirty="0" err="1" smtClean="0"/>
              <a:t>merged</a:t>
            </a:r>
            <a:r>
              <a:rPr lang="tr-TR" dirty="0" smtClean="0"/>
              <a:t>. Source </a:t>
            </a:r>
            <a:r>
              <a:rPr lang="tr-TR" dirty="0" err="1" smtClean="0"/>
              <a:t>code</a:t>
            </a:r>
            <a:r>
              <a:rPr lang="tr-TR" dirty="0" smtClean="0"/>
              <a:t> </a:t>
            </a:r>
            <a:r>
              <a:rPr lang="tr-TR" dirty="0" err="1" smtClean="0"/>
              <a:t>resides</a:t>
            </a:r>
            <a:r>
              <a:rPr lang="tr-TR" dirty="0" smtClean="0"/>
              <a:t> in it.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86" y="3511768"/>
            <a:ext cx="4807825" cy="269238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440" y="3511768"/>
            <a:ext cx="4492971" cy="27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76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Source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>
                <a:hlinkClick r:id="rId2"/>
              </a:rPr>
              <a:t>https://data.tuik.gov.tr</a:t>
            </a:r>
            <a:r>
              <a:rPr lang="tr-TR" dirty="0" smtClean="0">
                <a:hlinkClick r:id="rId2"/>
              </a:rPr>
              <a:t>/</a:t>
            </a:r>
            <a:endParaRPr lang="tr-TR" dirty="0" smtClean="0"/>
          </a:p>
          <a:p>
            <a:r>
              <a:rPr lang="tr-TR" dirty="0" err="1" smtClean="0"/>
              <a:t>All</a:t>
            </a:r>
            <a:r>
              <a:rPr lang="tr-TR" dirty="0" smtClean="0"/>
              <a:t> data </a:t>
            </a:r>
            <a:r>
              <a:rPr lang="tr-TR" dirty="0" err="1" smtClean="0"/>
              <a:t>belongs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Turkish</a:t>
            </a:r>
            <a:r>
              <a:rPr lang="tr-TR" dirty="0" smtClean="0"/>
              <a:t> Statistical </a:t>
            </a:r>
            <a:r>
              <a:rPr lang="tr-TR" dirty="0" err="1" smtClean="0"/>
              <a:t>Institution</a:t>
            </a:r>
            <a:r>
              <a:rPr lang="tr-TR" dirty="0" smtClean="0"/>
              <a:t> (TSI). </a:t>
            </a:r>
            <a:r>
              <a:rPr lang="tr-TR" dirty="0" err="1" smtClean="0"/>
              <a:t>Chosen</a:t>
            </a:r>
            <a:r>
              <a:rPr lang="tr-TR" dirty="0" smtClean="0"/>
              <a:t> </a:t>
            </a:r>
            <a:r>
              <a:rPr lang="tr-TR" dirty="0" err="1" smtClean="0"/>
              <a:t>themes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Employment</a:t>
            </a:r>
            <a:r>
              <a:rPr lang="tr-TR" dirty="0" smtClean="0"/>
              <a:t>,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Wage</a:t>
            </a:r>
            <a:r>
              <a:rPr lang="tr-TR" dirty="0" smtClean="0"/>
              <a:t>, </a:t>
            </a:r>
            <a:r>
              <a:rPr lang="tr-TR" dirty="0" err="1" smtClean="0"/>
              <a:t>Population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Demographics</a:t>
            </a:r>
            <a:r>
              <a:rPr lang="tr-TR" dirty="0" smtClean="0"/>
              <a:t>, </a:t>
            </a:r>
            <a:r>
              <a:rPr lang="tr-TR" dirty="0" err="1" smtClean="0"/>
              <a:t>Income</a:t>
            </a:r>
            <a:r>
              <a:rPr lang="tr-TR" dirty="0" smtClean="0"/>
              <a:t>, Life, </a:t>
            </a:r>
            <a:r>
              <a:rPr lang="tr-TR" dirty="0" err="1" smtClean="0"/>
              <a:t>Consumption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Poverty</a:t>
            </a:r>
            <a:r>
              <a:rPr lang="tr-TR" dirty="0" smtClean="0"/>
              <a:t>.</a:t>
            </a:r>
          </a:p>
          <a:p>
            <a:r>
              <a:rPr lang="tr-TR" dirty="0" err="1" smtClean="0"/>
              <a:t>Subthemes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Immigration</a:t>
            </a:r>
            <a:r>
              <a:rPr lang="tr-TR" dirty="0" smtClean="0"/>
              <a:t>, </a:t>
            </a:r>
            <a:r>
              <a:rPr lang="tr-TR" dirty="0" err="1" smtClean="0"/>
              <a:t>Emigration</a:t>
            </a:r>
            <a:r>
              <a:rPr lang="tr-TR" dirty="0" smtClean="0"/>
              <a:t>, </a:t>
            </a:r>
            <a:r>
              <a:rPr lang="tr-TR" dirty="0" err="1" smtClean="0"/>
              <a:t>Poverty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, </a:t>
            </a:r>
            <a:r>
              <a:rPr lang="tr-TR" dirty="0" err="1" smtClean="0"/>
              <a:t>Unemployment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, Total </a:t>
            </a:r>
            <a:r>
              <a:rPr lang="tr-TR" dirty="0" err="1" smtClean="0"/>
              <a:t>Population</a:t>
            </a:r>
            <a:endParaRPr lang="tr-TR" dirty="0" smtClean="0"/>
          </a:p>
          <a:p>
            <a:r>
              <a:rPr lang="tr-TR" dirty="0" err="1" smtClean="0"/>
              <a:t>All</a:t>
            </a:r>
            <a:r>
              <a:rPr lang="tr-TR" dirty="0" smtClean="0"/>
              <a:t> data is </a:t>
            </a:r>
            <a:r>
              <a:rPr lang="tr-TR" dirty="0" err="1" smtClean="0"/>
              <a:t>provided</a:t>
            </a:r>
            <a:r>
              <a:rPr lang="tr-TR" dirty="0" smtClean="0"/>
              <a:t> in Project </a:t>
            </a:r>
            <a:r>
              <a:rPr lang="tr-TR" dirty="0" err="1" smtClean="0"/>
              <a:t>folder</a:t>
            </a:r>
            <a:r>
              <a:rPr lang="tr-TR" dirty="0" smtClean="0"/>
              <a:t>.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425669"/>
            <a:ext cx="3177181" cy="219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2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Devre</Template>
  <TotalTime>445</TotalTime>
  <Words>2685</Words>
  <Application>Microsoft Office PowerPoint</Application>
  <PresentationFormat>Geniş ekran</PresentationFormat>
  <Paragraphs>182</Paragraphs>
  <Slides>45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45</vt:i4>
      </vt:variant>
    </vt:vector>
  </HeadingPairs>
  <TitlesOfParts>
    <vt:vector size="49" baseType="lpstr">
      <vt:lpstr>Arial</vt:lpstr>
      <vt:lpstr>Trebuchet MS</vt:lpstr>
      <vt:lpstr>Tw Cen MT</vt:lpstr>
      <vt:lpstr>Devre</vt:lpstr>
      <vt:lpstr>Unemployment &amp; MIgratIon In Turkey</vt:lpstr>
      <vt:lpstr>                              Contents</vt:lpstr>
      <vt:lpstr>Summary</vt:lpstr>
      <vt:lpstr>Problem defınıtıons</vt:lpstr>
      <vt:lpstr>Datasets</vt:lpstr>
      <vt:lpstr>Datasets</vt:lpstr>
      <vt:lpstr>Datasets</vt:lpstr>
      <vt:lpstr>Source of vısual charts and graphs</vt:lpstr>
      <vt:lpstr>Source</vt:lpstr>
      <vt:lpstr>Source</vt:lpstr>
      <vt:lpstr>Research Questıons and Proposed tests</vt:lpstr>
      <vt:lpstr>Research Questıons and Proposed tests</vt:lpstr>
      <vt:lpstr>Mıgratıon Dıstrıbutıon by Age Groups and gender ın 2022 </vt:lpstr>
      <vt:lpstr>Takıng a look at populatıon ın 2022</vt:lpstr>
      <vt:lpstr>Immıgratıon among genders</vt:lpstr>
      <vt:lpstr>Emıgratıon among genders</vt:lpstr>
      <vt:lpstr>Immıgratıon AND EMIGRATION trends over years</vt:lpstr>
      <vt:lpstr>Total ımmıgratıon and emıgratıon trends over years </vt:lpstr>
      <vt:lpstr>Effect of Unemployment on Immıgratıon and Emıgratıon Trends Over Years </vt:lpstr>
      <vt:lpstr>Immıgratıon and Emıgratıon Trends Over Age Groups In 2022 </vt:lpstr>
      <vt:lpstr>Reasons of Internal MIgratıon </vt:lpstr>
      <vt:lpstr>Net Mıgratıon of Regıons Over Years </vt:lpstr>
      <vt:lpstr> Effects of Educatıon Levels over Unemployment Rate </vt:lpstr>
      <vt:lpstr>Unemployment Rates of Regıons Over Years</vt:lpstr>
      <vt:lpstr>Immıgratıon Rates over Ethnıcıtıes ın 2016</vt:lpstr>
      <vt:lpstr>Immıgratıon Rates over Ethnıcıtıes ın 2017</vt:lpstr>
      <vt:lpstr>Immıgratıon Rates over Ethnıcıtıes ın 2018</vt:lpstr>
      <vt:lpstr>Immıgratıon Rates over Ethnıcıtıes ın 2019</vt:lpstr>
      <vt:lpstr>Immıgratıon Rates over Ethnıcıtıes ın 2020</vt:lpstr>
      <vt:lpstr>Immıgratıon Rates over Ethnıcıtıes ın 2021</vt:lpstr>
      <vt:lpstr>Immıgratıon Rates over Ethnıcıtıes ın 2022</vt:lpstr>
      <vt:lpstr>Emıgratıon Rates over Ethnıcıtıes ın 2016</vt:lpstr>
      <vt:lpstr>Emıgratıon Rates over Ethnıcıtıes ın 2017</vt:lpstr>
      <vt:lpstr>Emıgratıon Rates over Ethnıcıtıes ın 2018</vt:lpstr>
      <vt:lpstr>Emıgratıon Rates over Ethnıcıtıes ın 2019</vt:lpstr>
      <vt:lpstr>Emıgratıon Rates over Ethnıcıtıes ın 2020</vt:lpstr>
      <vt:lpstr>Emıgratıon Rates over Ethnıcıtıes ın 2021</vt:lpstr>
      <vt:lpstr>Emıgratıon Rates over Ethnıcıtıes ın 2022</vt:lpstr>
      <vt:lpstr>Poverty Rates of Educatıon Levels Over Years</vt:lpstr>
      <vt:lpstr>The effect on mıgratıon of Poverty Rates of Educatıon Levels Over Years </vt:lpstr>
      <vt:lpstr>Potentıal products or how to convert thıs project to a servıce or product</vt:lpstr>
      <vt:lpstr>ıssues related to data engıneerıng</vt:lpstr>
      <vt:lpstr>Issues related to ethıcs</vt:lpstr>
      <vt:lpstr>Conclusıon</vt:lpstr>
      <vt:lpstr>THANK YOU         end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Unemployment &amp; MIgratIon In Turkey</dc:title>
  <dc:creator>Microsoft hesabı</dc:creator>
  <cp:lastModifiedBy>Microsoft hesabı</cp:lastModifiedBy>
  <cp:revision>41</cp:revision>
  <dcterms:created xsi:type="dcterms:W3CDTF">2023-12-28T09:07:01Z</dcterms:created>
  <dcterms:modified xsi:type="dcterms:W3CDTF">2023-12-28T21:23:03Z</dcterms:modified>
</cp:coreProperties>
</file>